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3"/>
  </p:notes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471" r:id="rId27"/>
    <p:sldId id="281" r:id="rId28"/>
    <p:sldId id="282" r:id="rId29"/>
    <p:sldId id="284" r:id="rId30"/>
    <p:sldId id="285" r:id="rId31"/>
    <p:sldId id="286" r:id="rId32"/>
    <p:sldId id="287" r:id="rId33"/>
    <p:sldId id="288" r:id="rId34"/>
    <p:sldId id="289" r:id="rId35"/>
    <p:sldId id="472" r:id="rId36"/>
    <p:sldId id="473" r:id="rId37"/>
    <p:sldId id="474" r:id="rId38"/>
    <p:sldId id="475" r:id="rId39"/>
    <p:sldId id="291" r:id="rId40"/>
    <p:sldId id="290" r:id="rId41"/>
    <p:sldId id="293" r:id="rId42"/>
    <p:sldId id="292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476" r:id="rId5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0D979B9-DA39-4404-84C7-8A6045748CBF}">
          <p14:sldIdLst>
            <p14:sldId id="256"/>
            <p14:sldId id="257"/>
            <p14:sldId id="258"/>
            <p14:sldId id="260"/>
            <p14:sldId id="259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471"/>
            <p14:sldId id="281"/>
            <p14:sldId id="282"/>
            <p14:sldId id="284"/>
            <p14:sldId id="285"/>
            <p14:sldId id="286"/>
            <p14:sldId id="287"/>
            <p14:sldId id="288"/>
            <p14:sldId id="289"/>
            <p14:sldId id="472"/>
            <p14:sldId id="473"/>
            <p14:sldId id="474"/>
            <p14:sldId id="475"/>
            <p14:sldId id="291"/>
            <p14:sldId id="290"/>
            <p14:sldId id="293"/>
            <p14:sldId id="292"/>
            <p14:sldId id="294"/>
            <p14:sldId id="295"/>
            <p14:sldId id="296"/>
          </p14:sldIdLst>
        </p14:section>
        <p14:section name="Виртуальная память" id="{4F517C45-0DA2-4F76-96B3-46CDBD31027C}">
          <p14:sldIdLst>
            <p14:sldId id="297"/>
            <p14:sldId id="298"/>
            <p14:sldId id="299"/>
            <p14:sldId id="300"/>
            <p14:sldId id="301"/>
            <p14:sldId id="47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567" autoAdjust="0"/>
    <p:restoredTop sz="65882" autoAdjust="0"/>
  </p:normalViewPr>
  <p:slideViewPr>
    <p:cSldViewPr snapToGrid="0" showGuides="1">
      <p:cViewPr varScale="1">
        <p:scale>
          <a:sx n="83" d="100"/>
          <a:sy n="83" d="100"/>
        </p:scale>
        <p:origin x="1624" y="1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ACA3D5D-8E24-4206-B76E-2D0171B16A87}" type="doc">
      <dgm:prSet loTypeId="urn:microsoft.com/office/officeart/2005/8/layout/pyramid1" loCatId="pyramid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1BDEF2AC-B3E1-4638-8194-BE2E2041C5E6}">
      <dgm:prSet phldrT="[Text]" phldr="0"/>
      <dgm:spPr/>
      <dgm:t>
        <a:bodyPr/>
        <a:lstStyle/>
        <a:p>
          <a:r>
            <a:rPr lang="ru-RU" dirty="0">
              <a:solidFill>
                <a:schemeClr val="bg1"/>
              </a:solidFill>
              <a:effectLst>
                <a:glow rad="139700">
                  <a:schemeClr val="accent2">
                    <a:satMod val="175000"/>
                    <a:alpha val="40000"/>
                  </a:schemeClr>
                </a:glow>
              </a:effectLst>
            </a:rPr>
            <a:t>Регистры</a:t>
          </a:r>
          <a:endParaRPr lang="en-US" dirty="0">
            <a:solidFill>
              <a:schemeClr val="bg1"/>
            </a:solidFill>
            <a:effectLst>
              <a:glow rad="139700">
                <a:schemeClr val="accent2">
                  <a:satMod val="175000"/>
                  <a:alpha val="40000"/>
                </a:schemeClr>
              </a:glow>
            </a:effectLst>
          </a:endParaRPr>
        </a:p>
      </dgm:t>
    </dgm:pt>
    <dgm:pt modelId="{2F0FADAD-9713-4DAA-B9AA-F10031A9D52D}" type="parTrans" cxnId="{0C586B4A-6293-4156-AD3F-687A0754EE29}">
      <dgm:prSet/>
      <dgm:spPr/>
      <dgm:t>
        <a:bodyPr/>
        <a:lstStyle/>
        <a:p>
          <a:endParaRPr lang="en-US">
            <a:solidFill>
              <a:schemeClr val="bg1"/>
            </a:solidFill>
            <a:effectLst>
              <a:glow rad="139700">
                <a:schemeClr val="accent2">
                  <a:satMod val="175000"/>
                  <a:alpha val="40000"/>
                </a:schemeClr>
              </a:glow>
            </a:effectLst>
          </a:endParaRPr>
        </a:p>
      </dgm:t>
    </dgm:pt>
    <dgm:pt modelId="{BACA6F78-F444-4C44-9A4D-69AA7C8527BA}" type="sibTrans" cxnId="{0C586B4A-6293-4156-AD3F-687A0754EE29}">
      <dgm:prSet/>
      <dgm:spPr/>
      <dgm:t>
        <a:bodyPr/>
        <a:lstStyle/>
        <a:p>
          <a:endParaRPr lang="en-US">
            <a:solidFill>
              <a:schemeClr val="bg1"/>
            </a:solidFill>
            <a:effectLst>
              <a:glow rad="139700">
                <a:schemeClr val="accent2">
                  <a:satMod val="175000"/>
                  <a:alpha val="40000"/>
                </a:schemeClr>
              </a:glow>
            </a:effectLst>
          </a:endParaRPr>
        </a:p>
      </dgm:t>
    </dgm:pt>
    <dgm:pt modelId="{83A7BB26-9D04-4CD4-B3E6-FD733EE0DBFA}">
      <dgm:prSet phldrT="[Text]" phldr="0"/>
      <dgm:spPr/>
      <dgm:t>
        <a:bodyPr/>
        <a:lstStyle/>
        <a:p>
          <a:r>
            <a:rPr lang="ru-RU" dirty="0">
              <a:solidFill>
                <a:schemeClr val="bg1"/>
              </a:solidFill>
              <a:effectLst>
                <a:glow rad="139700">
                  <a:schemeClr val="accent2">
                    <a:satMod val="175000"/>
                    <a:alpha val="40000"/>
                  </a:schemeClr>
                </a:glow>
              </a:effectLst>
            </a:rPr>
            <a:t>ОЗУ</a:t>
          </a:r>
          <a:endParaRPr lang="en-US" dirty="0">
            <a:solidFill>
              <a:schemeClr val="bg1"/>
            </a:solidFill>
            <a:effectLst>
              <a:glow rad="139700">
                <a:schemeClr val="accent2">
                  <a:satMod val="175000"/>
                  <a:alpha val="40000"/>
                </a:schemeClr>
              </a:glow>
            </a:effectLst>
          </a:endParaRPr>
        </a:p>
      </dgm:t>
    </dgm:pt>
    <dgm:pt modelId="{818CC238-3F57-46DD-B831-D87E48D5D1B6}" type="parTrans" cxnId="{439A14A1-B772-4BC2-BA35-C592055189E8}">
      <dgm:prSet/>
      <dgm:spPr/>
      <dgm:t>
        <a:bodyPr/>
        <a:lstStyle/>
        <a:p>
          <a:endParaRPr lang="en-US">
            <a:solidFill>
              <a:schemeClr val="bg1"/>
            </a:solidFill>
            <a:effectLst>
              <a:glow rad="139700">
                <a:schemeClr val="accent2">
                  <a:satMod val="175000"/>
                  <a:alpha val="40000"/>
                </a:schemeClr>
              </a:glow>
            </a:effectLst>
          </a:endParaRPr>
        </a:p>
      </dgm:t>
    </dgm:pt>
    <dgm:pt modelId="{09B70A20-695E-4154-9533-B5695F2C5351}" type="sibTrans" cxnId="{439A14A1-B772-4BC2-BA35-C592055189E8}">
      <dgm:prSet/>
      <dgm:spPr/>
      <dgm:t>
        <a:bodyPr/>
        <a:lstStyle/>
        <a:p>
          <a:endParaRPr lang="en-US">
            <a:solidFill>
              <a:schemeClr val="bg1"/>
            </a:solidFill>
            <a:effectLst>
              <a:glow rad="139700">
                <a:schemeClr val="accent2">
                  <a:satMod val="175000"/>
                  <a:alpha val="40000"/>
                </a:schemeClr>
              </a:glow>
            </a:effectLst>
          </a:endParaRPr>
        </a:p>
      </dgm:t>
    </dgm:pt>
    <dgm:pt modelId="{95DA1D68-C166-44E9-ABA8-1651BC506567}">
      <dgm:prSet phldrT="[Text]" phldr="0"/>
      <dgm:spPr/>
      <dgm:t>
        <a:bodyPr/>
        <a:lstStyle/>
        <a:p>
          <a:r>
            <a:rPr lang="ru-RU" dirty="0">
              <a:solidFill>
                <a:schemeClr val="bg1"/>
              </a:solidFill>
              <a:effectLst>
                <a:glow rad="139700">
                  <a:schemeClr val="accent2">
                    <a:satMod val="175000"/>
                    <a:alpha val="40000"/>
                  </a:schemeClr>
                </a:glow>
              </a:effectLst>
            </a:rPr>
            <a:t>Внешняя память</a:t>
          </a:r>
          <a:endParaRPr lang="en-US" dirty="0">
            <a:solidFill>
              <a:schemeClr val="bg1"/>
            </a:solidFill>
            <a:effectLst>
              <a:glow rad="139700">
                <a:schemeClr val="accent2">
                  <a:satMod val="175000"/>
                  <a:alpha val="40000"/>
                </a:schemeClr>
              </a:glow>
            </a:effectLst>
          </a:endParaRPr>
        </a:p>
      </dgm:t>
    </dgm:pt>
    <dgm:pt modelId="{C4C7BA32-FFB4-42D0-ACD6-6F01CC61B12D}" type="parTrans" cxnId="{6AB2D856-AF21-4322-B01C-7FAC37066D6D}">
      <dgm:prSet/>
      <dgm:spPr/>
      <dgm:t>
        <a:bodyPr/>
        <a:lstStyle/>
        <a:p>
          <a:endParaRPr lang="en-US">
            <a:solidFill>
              <a:schemeClr val="bg1"/>
            </a:solidFill>
            <a:effectLst>
              <a:glow rad="139700">
                <a:schemeClr val="accent2">
                  <a:satMod val="175000"/>
                  <a:alpha val="40000"/>
                </a:schemeClr>
              </a:glow>
            </a:effectLst>
          </a:endParaRPr>
        </a:p>
      </dgm:t>
    </dgm:pt>
    <dgm:pt modelId="{4B63AE50-EAC6-4C52-B815-0AB3A83BA467}" type="sibTrans" cxnId="{6AB2D856-AF21-4322-B01C-7FAC37066D6D}">
      <dgm:prSet/>
      <dgm:spPr/>
      <dgm:t>
        <a:bodyPr/>
        <a:lstStyle/>
        <a:p>
          <a:endParaRPr lang="en-US">
            <a:solidFill>
              <a:schemeClr val="bg1"/>
            </a:solidFill>
            <a:effectLst>
              <a:glow rad="139700">
                <a:schemeClr val="accent2">
                  <a:satMod val="175000"/>
                  <a:alpha val="40000"/>
                </a:schemeClr>
              </a:glow>
            </a:effectLst>
          </a:endParaRPr>
        </a:p>
      </dgm:t>
    </dgm:pt>
    <dgm:pt modelId="{3E191D03-1FC7-4EDB-AD45-80D0363A0BB1}">
      <dgm:prSet phldrT="[Text]" phldr="0"/>
      <dgm:spPr/>
      <dgm:t>
        <a:bodyPr/>
        <a:lstStyle/>
        <a:p>
          <a:r>
            <a:rPr lang="ru-RU">
              <a:solidFill>
                <a:schemeClr val="bg1"/>
              </a:solidFill>
              <a:effectLst>
                <a:glow rad="139700">
                  <a:schemeClr val="accent2">
                    <a:satMod val="175000"/>
                    <a:alpha val="40000"/>
                  </a:schemeClr>
                </a:glow>
              </a:effectLst>
            </a:rPr>
            <a:t>Кеш</a:t>
          </a:r>
          <a:endParaRPr lang="en-US" dirty="0">
            <a:solidFill>
              <a:schemeClr val="bg1"/>
            </a:solidFill>
            <a:effectLst>
              <a:glow rad="139700">
                <a:schemeClr val="accent2">
                  <a:satMod val="175000"/>
                  <a:alpha val="40000"/>
                </a:schemeClr>
              </a:glow>
            </a:effectLst>
          </a:endParaRPr>
        </a:p>
      </dgm:t>
    </dgm:pt>
    <dgm:pt modelId="{97A4BAED-395D-4ABC-BF62-1FDF201E0982}" type="parTrans" cxnId="{4274A780-91C1-461F-858F-686F67F321E1}">
      <dgm:prSet/>
      <dgm:spPr/>
      <dgm:t>
        <a:bodyPr/>
        <a:lstStyle/>
        <a:p>
          <a:endParaRPr lang="en-US"/>
        </a:p>
      </dgm:t>
    </dgm:pt>
    <dgm:pt modelId="{050D3AA1-2741-4D71-8BB3-7CD426D642F4}" type="sibTrans" cxnId="{4274A780-91C1-461F-858F-686F67F321E1}">
      <dgm:prSet/>
      <dgm:spPr/>
      <dgm:t>
        <a:bodyPr/>
        <a:lstStyle/>
        <a:p>
          <a:endParaRPr lang="en-US"/>
        </a:p>
      </dgm:t>
    </dgm:pt>
    <dgm:pt modelId="{D3A0954A-3AC1-4F5B-84A2-B845A9018182}" type="pres">
      <dgm:prSet presAssocID="{9ACA3D5D-8E24-4206-B76E-2D0171B16A87}" presName="Name0" presStyleCnt="0">
        <dgm:presLayoutVars>
          <dgm:dir/>
          <dgm:animLvl val="lvl"/>
          <dgm:resizeHandles val="exact"/>
        </dgm:presLayoutVars>
      </dgm:prSet>
      <dgm:spPr/>
    </dgm:pt>
    <dgm:pt modelId="{E0986940-555B-441C-ABFB-5F28C7C78496}" type="pres">
      <dgm:prSet presAssocID="{1BDEF2AC-B3E1-4638-8194-BE2E2041C5E6}" presName="Name8" presStyleCnt="0"/>
      <dgm:spPr/>
    </dgm:pt>
    <dgm:pt modelId="{3E4A4ECF-D56A-4EFA-B00F-EF04B6F01749}" type="pres">
      <dgm:prSet presAssocID="{1BDEF2AC-B3E1-4638-8194-BE2E2041C5E6}" presName="level" presStyleLbl="node1" presStyleIdx="0" presStyleCnt="4">
        <dgm:presLayoutVars>
          <dgm:chMax val="1"/>
          <dgm:bulletEnabled val="1"/>
        </dgm:presLayoutVars>
      </dgm:prSet>
      <dgm:spPr/>
    </dgm:pt>
    <dgm:pt modelId="{86513D60-DD26-498F-B12B-0529E1B180C8}" type="pres">
      <dgm:prSet presAssocID="{1BDEF2AC-B3E1-4638-8194-BE2E2041C5E6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1984DEDD-0253-4245-A846-72CB1C539688}" type="pres">
      <dgm:prSet presAssocID="{3E191D03-1FC7-4EDB-AD45-80D0363A0BB1}" presName="Name8" presStyleCnt="0"/>
      <dgm:spPr/>
    </dgm:pt>
    <dgm:pt modelId="{E3FBD713-05B3-413B-9D73-070FB405F35E}" type="pres">
      <dgm:prSet presAssocID="{3E191D03-1FC7-4EDB-AD45-80D0363A0BB1}" presName="level" presStyleLbl="node1" presStyleIdx="1" presStyleCnt="4">
        <dgm:presLayoutVars>
          <dgm:chMax val="1"/>
          <dgm:bulletEnabled val="1"/>
        </dgm:presLayoutVars>
      </dgm:prSet>
      <dgm:spPr/>
    </dgm:pt>
    <dgm:pt modelId="{50236FA9-F385-462D-865C-DDA8F8B62099}" type="pres">
      <dgm:prSet presAssocID="{3E191D03-1FC7-4EDB-AD45-80D0363A0BB1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C96726AF-0FA5-4F07-A530-96FB28E98B29}" type="pres">
      <dgm:prSet presAssocID="{83A7BB26-9D04-4CD4-B3E6-FD733EE0DBFA}" presName="Name8" presStyleCnt="0"/>
      <dgm:spPr/>
    </dgm:pt>
    <dgm:pt modelId="{2198ECBE-3DE2-47F8-B63D-123C17406C69}" type="pres">
      <dgm:prSet presAssocID="{83A7BB26-9D04-4CD4-B3E6-FD733EE0DBFA}" presName="level" presStyleLbl="node1" presStyleIdx="2" presStyleCnt="4">
        <dgm:presLayoutVars>
          <dgm:chMax val="1"/>
          <dgm:bulletEnabled val="1"/>
        </dgm:presLayoutVars>
      </dgm:prSet>
      <dgm:spPr/>
    </dgm:pt>
    <dgm:pt modelId="{2419BC56-CD6B-4674-B0C5-E994989EDC32}" type="pres">
      <dgm:prSet presAssocID="{83A7BB26-9D04-4CD4-B3E6-FD733EE0DBFA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6A194200-4F7A-4F1F-80E2-34B3F1113FBF}" type="pres">
      <dgm:prSet presAssocID="{95DA1D68-C166-44E9-ABA8-1651BC506567}" presName="Name8" presStyleCnt="0"/>
      <dgm:spPr/>
    </dgm:pt>
    <dgm:pt modelId="{24159672-63AC-4675-9AF7-7EF5BDDC0216}" type="pres">
      <dgm:prSet presAssocID="{95DA1D68-C166-44E9-ABA8-1651BC506567}" presName="level" presStyleLbl="node1" presStyleIdx="3" presStyleCnt="4">
        <dgm:presLayoutVars>
          <dgm:chMax val="1"/>
          <dgm:bulletEnabled val="1"/>
        </dgm:presLayoutVars>
      </dgm:prSet>
      <dgm:spPr/>
    </dgm:pt>
    <dgm:pt modelId="{C37291AF-6C50-4322-86FF-F0AB5605DCD9}" type="pres">
      <dgm:prSet presAssocID="{95DA1D68-C166-44E9-ABA8-1651BC506567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F946D210-38B9-4567-BEC9-CF97C3625468}" type="presOf" srcId="{1BDEF2AC-B3E1-4638-8194-BE2E2041C5E6}" destId="{3E4A4ECF-D56A-4EFA-B00F-EF04B6F01749}" srcOrd="0" destOrd="0" presId="urn:microsoft.com/office/officeart/2005/8/layout/pyramid1"/>
    <dgm:cxn modelId="{7573C81A-80A7-4475-848C-83DFDB46F8A0}" type="presOf" srcId="{3E191D03-1FC7-4EDB-AD45-80D0363A0BB1}" destId="{E3FBD713-05B3-413B-9D73-070FB405F35E}" srcOrd="0" destOrd="0" presId="urn:microsoft.com/office/officeart/2005/8/layout/pyramid1"/>
    <dgm:cxn modelId="{6FFC5848-4862-48B3-A024-8FF6A315CA0B}" type="presOf" srcId="{95DA1D68-C166-44E9-ABA8-1651BC506567}" destId="{24159672-63AC-4675-9AF7-7EF5BDDC0216}" srcOrd="0" destOrd="0" presId="urn:microsoft.com/office/officeart/2005/8/layout/pyramid1"/>
    <dgm:cxn modelId="{0C586B4A-6293-4156-AD3F-687A0754EE29}" srcId="{9ACA3D5D-8E24-4206-B76E-2D0171B16A87}" destId="{1BDEF2AC-B3E1-4638-8194-BE2E2041C5E6}" srcOrd="0" destOrd="0" parTransId="{2F0FADAD-9713-4DAA-B9AA-F10031A9D52D}" sibTransId="{BACA6F78-F444-4C44-9A4D-69AA7C8527BA}"/>
    <dgm:cxn modelId="{6AB2D856-AF21-4322-B01C-7FAC37066D6D}" srcId="{9ACA3D5D-8E24-4206-B76E-2D0171B16A87}" destId="{95DA1D68-C166-44E9-ABA8-1651BC506567}" srcOrd="3" destOrd="0" parTransId="{C4C7BA32-FFB4-42D0-ACD6-6F01CC61B12D}" sibTransId="{4B63AE50-EAC6-4C52-B815-0AB3A83BA467}"/>
    <dgm:cxn modelId="{73D65A63-9ED8-4FB2-B288-0BFBFDFB43A4}" type="presOf" srcId="{1BDEF2AC-B3E1-4638-8194-BE2E2041C5E6}" destId="{86513D60-DD26-498F-B12B-0529E1B180C8}" srcOrd="1" destOrd="0" presId="urn:microsoft.com/office/officeart/2005/8/layout/pyramid1"/>
    <dgm:cxn modelId="{4274A780-91C1-461F-858F-686F67F321E1}" srcId="{9ACA3D5D-8E24-4206-B76E-2D0171B16A87}" destId="{3E191D03-1FC7-4EDB-AD45-80D0363A0BB1}" srcOrd="1" destOrd="0" parTransId="{97A4BAED-395D-4ABC-BF62-1FDF201E0982}" sibTransId="{050D3AA1-2741-4D71-8BB3-7CD426D642F4}"/>
    <dgm:cxn modelId="{E4DEF187-8D16-40E0-958E-F3760282674B}" type="presOf" srcId="{9ACA3D5D-8E24-4206-B76E-2D0171B16A87}" destId="{D3A0954A-3AC1-4F5B-84A2-B845A9018182}" srcOrd="0" destOrd="0" presId="urn:microsoft.com/office/officeart/2005/8/layout/pyramid1"/>
    <dgm:cxn modelId="{669F0989-6119-47C7-81AA-D7198DEC3455}" type="presOf" srcId="{95DA1D68-C166-44E9-ABA8-1651BC506567}" destId="{C37291AF-6C50-4322-86FF-F0AB5605DCD9}" srcOrd="1" destOrd="0" presId="urn:microsoft.com/office/officeart/2005/8/layout/pyramid1"/>
    <dgm:cxn modelId="{DC827694-06DA-48CB-A4A5-ED759A1B2DC2}" type="presOf" srcId="{83A7BB26-9D04-4CD4-B3E6-FD733EE0DBFA}" destId="{2419BC56-CD6B-4674-B0C5-E994989EDC32}" srcOrd="1" destOrd="0" presId="urn:microsoft.com/office/officeart/2005/8/layout/pyramid1"/>
    <dgm:cxn modelId="{439A14A1-B772-4BC2-BA35-C592055189E8}" srcId="{9ACA3D5D-8E24-4206-B76E-2D0171B16A87}" destId="{83A7BB26-9D04-4CD4-B3E6-FD733EE0DBFA}" srcOrd="2" destOrd="0" parTransId="{818CC238-3F57-46DD-B831-D87E48D5D1B6}" sibTransId="{09B70A20-695E-4154-9533-B5695F2C5351}"/>
    <dgm:cxn modelId="{216A44CA-9740-4D49-AF30-37B18EF9C16C}" type="presOf" srcId="{3E191D03-1FC7-4EDB-AD45-80D0363A0BB1}" destId="{50236FA9-F385-462D-865C-DDA8F8B62099}" srcOrd="1" destOrd="0" presId="urn:microsoft.com/office/officeart/2005/8/layout/pyramid1"/>
    <dgm:cxn modelId="{1FE95CCE-1D9F-4DAF-A2DE-F02064579199}" type="presOf" srcId="{83A7BB26-9D04-4CD4-B3E6-FD733EE0DBFA}" destId="{2198ECBE-3DE2-47F8-B63D-123C17406C69}" srcOrd="0" destOrd="0" presId="urn:microsoft.com/office/officeart/2005/8/layout/pyramid1"/>
    <dgm:cxn modelId="{D6809B51-86DA-43C0-A16A-0473A49B8054}" type="presParOf" srcId="{D3A0954A-3AC1-4F5B-84A2-B845A9018182}" destId="{E0986940-555B-441C-ABFB-5F28C7C78496}" srcOrd="0" destOrd="0" presId="urn:microsoft.com/office/officeart/2005/8/layout/pyramid1"/>
    <dgm:cxn modelId="{3BD7A8A7-2A53-4E65-8AC2-73CA9811319F}" type="presParOf" srcId="{E0986940-555B-441C-ABFB-5F28C7C78496}" destId="{3E4A4ECF-D56A-4EFA-B00F-EF04B6F01749}" srcOrd="0" destOrd="0" presId="urn:microsoft.com/office/officeart/2005/8/layout/pyramid1"/>
    <dgm:cxn modelId="{B013CE3D-0374-4C67-9996-150D4E9653AF}" type="presParOf" srcId="{E0986940-555B-441C-ABFB-5F28C7C78496}" destId="{86513D60-DD26-498F-B12B-0529E1B180C8}" srcOrd="1" destOrd="0" presId="urn:microsoft.com/office/officeart/2005/8/layout/pyramid1"/>
    <dgm:cxn modelId="{52359965-B94E-4797-968F-1E1A897E7380}" type="presParOf" srcId="{D3A0954A-3AC1-4F5B-84A2-B845A9018182}" destId="{1984DEDD-0253-4245-A846-72CB1C539688}" srcOrd="1" destOrd="0" presId="urn:microsoft.com/office/officeart/2005/8/layout/pyramid1"/>
    <dgm:cxn modelId="{E6CE57D9-E4E3-42E7-8ED9-80DD7BAE0D37}" type="presParOf" srcId="{1984DEDD-0253-4245-A846-72CB1C539688}" destId="{E3FBD713-05B3-413B-9D73-070FB405F35E}" srcOrd="0" destOrd="0" presId="urn:microsoft.com/office/officeart/2005/8/layout/pyramid1"/>
    <dgm:cxn modelId="{4913BD17-492B-48D5-AAED-EF25FB208A5D}" type="presParOf" srcId="{1984DEDD-0253-4245-A846-72CB1C539688}" destId="{50236FA9-F385-462D-865C-DDA8F8B62099}" srcOrd="1" destOrd="0" presId="urn:microsoft.com/office/officeart/2005/8/layout/pyramid1"/>
    <dgm:cxn modelId="{94E2B442-11F9-482A-BC5B-DD09D963A452}" type="presParOf" srcId="{D3A0954A-3AC1-4F5B-84A2-B845A9018182}" destId="{C96726AF-0FA5-4F07-A530-96FB28E98B29}" srcOrd="2" destOrd="0" presId="urn:microsoft.com/office/officeart/2005/8/layout/pyramid1"/>
    <dgm:cxn modelId="{1EE6F0A0-8A7B-450B-9A2B-F8E2EB2DA4A9}" type="presParOf" srcId="{C96726AF-0FA5-4F07-A530-96FB28E98B29}" destId="{2198ECBE-3DE2-47F8-B63D-123C17406C69}" srcOrd="0" destOrd="0" presId="urn:microsoft.com/office/officeart/2005/8/layout/pyramid1"/>
    <dgm:cxn modelId="{B8DDD86A-CC4B-4339-9EAD-A09902415EFD}" type="presParOf" srcId="{C96726AF-0FA5-4F07-A530-96FB28E98B29}" destId="{2419BC56-CD6B-4674-B0C5-E994989EDC32}" srcOrd="1" destOrd="0" presId="urn:microsoft.com/office/officeart/2005/8/layout/pyramid1"/>
    <dgm:cxn modelId="{9740C5F5-4AA3-4440-8818-3D71AA4EA43A}" type="presParOf" srcId="{D3A0954A-3AC1-4F5B-84A2-B845A9018182}" destId="{6A194200-4F7A-4F1F-80E2-34B3F1113FBF}" srcOrd="3" destOrd="0" presId="urn:microsoft.com/office/officeart/2005/8/layout/pyramid1"/>
    <dgm:cxn modelId="{12D43CB6-1513-4A87-9191-7BEAA477D9E1}" type="presParOf" srcId="{6A194200-4F7A-4F1F-80E2-34B3F1113FBF}" destId="{24159672-63AC-4675-9AF7-7EF5BDDC0216}" srcOrd="0" destOrd="0" presId="urn:microsoft.com/office/officeart/2005/8/layout/pyramid1"/>
    <dgm:cxn modelId="{C6E2EE35-6D9F-4A0C-96E3-54AFD74F91CB}" type="presParOf" srcId="{6A194200-4F7A-4F1F-80E2-34B3F1113FBF}" destId="{C37291AF-6C50-4322-86FF-F0AB5605DCD9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4A4ECF-D56A-4EFA-B00F-EF04B6F01749}">
      <dsp:nvSpPr>
        <dsp:cNvPr id="0" name=""/>
        <dsp:cNvSpPr/>
      </dsp:nvSpPr>
      <dsp:spPr>
        <a:xfrm>
          <a:off x="1943100" y="0"/>
          <a:ext cx="1295400" cy="1087834"/>
        </a:xfrm>
        <a:prstGeom prst="trapezoid">
          <a:avLst>
            <a:gd name="adj" fmla="val 5954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300" kern="1200" dirty="0">
              <a:solidFill>
                <a:schemeClr val="bg1"/>
              </a:solidFill>
              <a:effectLst>
                <a:glow rad="139700">
                  <a:schemeClr val="accent2">
                    <a:satMod val="175000"/>
                    <a:alpha val="40000"/>
                  </a:schemeClr>
                </a:glow>
              </a:effectLst>
            </a:rPr>
            <a:t>Регистры</a:t>
          </a:r>
          <a:endParaRPr lang="en-US" sz="2300" kern="1200" dirty="0">
            <a:solidFill>
              <a:schemeClr val="bg1"/>
            </a:solidFill>
            <a:effectLst>
              <a:glow rad="139700">
                <a:schemeClr val="accent2">
                  <a:satMod val="175000"/>
                  <a:alpha val="40000"/>
                </a:schemeClr>
              </a:glow>
            </a:effectLst>
          </a:endParaRPr>
        </a:p>
      </dsp:txBody>
      <dsp:txXfrm>
        <a:off x="1943100" y="0"/>
        <a:ext cx="1295400" cy="1087834"/>
      </dsp:txXfrm>
    </dsp:sp>
    <dsp:sp modelId="{E3FBD713-05B3-413B-9D73-070FB405F35E}">
      <dsp:nvSpPr>
        <dsp:cNvPr id="0" name=""/>
        <dsp:cNvSpPr/>
      </dsp:nvSpPr>
      <dsp:spPr>
        <a:xfrm>
          <a:off x="1295400" y="1087834"/>
          <a:ext cx="2590800" cy="1087834"/>
        </a:xfrm>
        <a:prstGeom prst="trapezoid">
          <a:avLst>
            <a:gd name="adj" fmla="val 59540"/>
          </a:avLst>
        </a:prstGeom>
        <a:solidFill>
          <a:schemeClr val="accent4">
            <a:hueOff val="2199979"/>
            <a:satOff val="-9734"/>
            <a:lumOff val="-1634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300" kern="1200">
              <a:solidFill>
                <a:schemeClr val="bg1"/>
              </a:solidFill>
              <a:effectLst>
                <a:glow rad="139700">
                  <a:schemeClr val="accent2">
                    <a:satMod val="175000"/>
                    <a:alpha val="40000"/>
                  </a:schemeClr>
                </a:glow>
              </a:effectLst>
            </a:rPr>
            <a:t>Кеш</a:t>
          </a:r>
          <a:endParaRPr lang="en-US" sz="2300" kern="1200" dirty="0">
            <a:solidFill>
              <a:schemeClr val="bg1"/>
            </a:solidFill>
            <a:effectLst>
              <a:glow rad="139700">
                <a:schemeClr val="accent2">
                  <a:satMod val="175000"/>
                  <a:alpha val="40000"/>
                </a:schemeClr>
              </a:glow>
            </a:effectLst>
          </a:endParaRPr>
        </a:p>
      </dsp:txBody>
      <dsp:txXfrm>
        <a:off x="1748790" y="1087834"/>
        <a:ext cx="1684020" cy="1087834"/>
      </dsp:txXfrm>
    </dsp:sp>
    <dsp:sp modelId="{2198ECBE-3DE2-47F8-B63D-123C17406C69}">
      <dsp:nvSpPr>
        <dsp:cNvPr id="0" name=""/>
        <dsp:cNvSpPr/>
      </dsp:nvSpPr>
      <dsp:spPr>
        <a:xfrm>
          <a:off x="647700" y="2175669"/>
          <a:ext cx="3886200" cy="1087834"/>
        </a:xfrm>
        <a:prstGeom prst="trapezoid">
          <a:avLst>
            <a:gd name="adj" fmla="val 59540"/>
          </a:avLst>
        </a:prstGeom>
        <a:solidFill>
          <a:schemeClr val="accent4">
            <a:hueOff val="4399958"/>
            <a:satOff val="-19468"/>
            <a:lumOff val="-3269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300" kern="1200" dirty="0">
              <a:solidFill>
                <a:schemeClr val="bg1"/>
              </a:solidFill>
              <a:effectLst>
                <a:glow rad="139700">
                  <a:schemeClr val="accent2">
                    <a:satMod val="175000"/>
                    <a:alpha val="40000"/>
                  </a:schemeClr>
                </a:glow>
              </a:effectLst>
            </a:rPr>
            <a:t>ОЗУ</a:t>
          </a:r>
          <a:endParaRPr lang="en-US" sz="2300" kern="1200" dirty="0">
            <a:solidFill>
              <a:schemeClr val="bg1"/>
            </a:solidFill>
            <a:effectLst>
              <a:glow rad="139700">
                <a:schemeClr val="accent2">
                  <a:satMod val="175000"/>
                  <a:alpha val="40000"/>
                </a:schemeClr>
              </a:glow>
            </a:effectLst>
          </a:endParaRPr>
        </a:p>
      </dsp:txBody>
      <dsp:txXfrm>
        <a:off x="1327785" y="2175669"/>
        <a:ext cx="2526030" cy="1087834"/>
      </dsp:txXfrm>
    </dsp:sp>
    <dsp:sp modelId="{24159672-63AC-4675-9AF7-7EF5BDDC0216}">
      <dsp:nvSpPr>
        <dsp:cNvPr id="0" name=""/>
        <dsp:cNvSpPr/>
      </dsp:nvSpPr>
      <dsp:spPr>
        <a:xfrm>
          <a:off x="0" y="3263503"/>
          <a:ext cx="5181600" cy="1087834"/>
        </a:xfrm>
        <a:prstGeom prst="trapezoid">
          <a:avLst>
            <a:gd name="adj" fmla="val 59540"/>
          </a:avLst>
        </a:prstGeom>
        <a:solidFill>
          <a:schemeClr val="accent4">
            <a:hueOff val="6599937"/>
            <a:satOff val="-29202"/>
            <a:lumOff val="-4903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300" kern="1200" dirty="0">
              <a:solidFill>
                <a:schemeClr val="bg1"/>
              </a:solidFill>
              <a:effectLst>
                <a:glow rad="139700">
                  <a:schemeClr val="accent2">
                    <a:satMod val="175000"/>
                    <a:alpha val="40000"/>
                  </a:schemeClr>
                </a:glow>
              </a:effectLst>
            </a:rPr>
            <a:t>Внешняя память</a:t>
          </a:r>
          <a:endParaRPr lang="en-US" sz="2300" kern="1200" dirty="0">
            <a:solidFill>
              <a:schemeClr val="bg1"/>
            </a:solidFill>
            <a:effectLst>
              <a:glow rad="139700">
                <a:schemeClr val="accent2">
                  <a:satMod val="175000"/>
                  <a:alpha val="40000"/>
                </a:schemeClr>
              </a:glow>
            </a:effectLst>
          </a:endParaRPr>
        </a:p>
      </dsp:txBody>
      <dsp:txXfrm>
        <a:off x="906780" y="3263503"/>
        <a:ext cx="3368040" cy="108783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A46DEF-6168-4D03-AAAA-97A1FFFCC955}" type="datetimeFigureOut">
              <a:rPr lang="en-US" smtClean="0"/>
              <a:t>11/26/25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7628C5-B289-46A0-A8C0-80C1CDEFBF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8149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Оперативная память — это один из важнейших ресурсов компьютера. Она определяет, сколько программ и данных можно обрабатывать одновременно.</a:t>
            </a:r>
          </a:p>
          <a:p>
            <a:r>
              <a:rPr lang="ru-RU" dirty="0"/>
              <a:t>Даже несмотря на то, что сегодня домашние компьютеры имеют гигабайты, а то и терабайты памяти, этого всё равно оказывается мало. Почему? Потому что программы становятся всё сложнее — используют графику, большие базы данных, искусственный интеллект.</a:t>
            </a:r>
          </a:p>
          <a:p>
            <a:r>
              <a:rPr lang="ru-RU" dirty="0"/>
              <a:t>Как говорил закон Паркинсона: «Работа заполняет всё доступное время». В информатике это можно перефразировать так: «Программы расширяются, чтобы заполнить всю доступную память». Поэтому задача операционной системы — не просто иметь память, а </a:t>
            </a:r>
            <a:r>
              <a:rPr lang="ru-RU" b="1" dirty="0"/>
              <a:t>эффективно управлять</a:t>
            </a:r>
            <a:r>
              <a:rPr lang="ru-RU" dirty="0"/>
              <a:t> ею.</a:t>
            </a:r>
          </a:p>
          <a:p>
            <a:endParaRPr lang="ru-RU" dirty="0"/>
          </a:p>
          <a:p>
            <a:r>
              <a:rPr lang="ru-RU" dirty="0"/>
              <a:t>Каждый программист мечтает об идеальной памяти — бесконечной, мгновенной и дешёвой, которая никогда не теряет данные даже при выключении питания.</a:t>
            </a:r>
          </a:p>
          <a:p>
            <a:r>
              <a:rPr lang="ru-RU" dirty="0"/>
              <a:t>Но пока технологии до этого не дошли. Чем быстрее и надёжнее память, тем она дороже и сложнее в производстве. Поэтому инженеры придумали компромисс — </a:t>
            </a:r>
            <a:r>
              <a:rPr lang="ru-RU" b="1" dirty="0"/>
              <a:t>иерархическую систему памяти</a:t>
            </a:r>
            <a:r>
              <a:rPr lang="ru-RU" dirty="0"/>
              <a:t>.</a:t>
            </a:r>
          </a:p>
          <a:p>
            <a:r>
              <a:rPr lang="ru-RU" dirty="0"/>
              <a:t>Это означает, что компьютер использует несколько уровней памяти с разными характеристиками: быструю, но дорогую кеш-память; основную память средней скорости; и медленные, но дешёвые внешние накопители.</a:t>
            </a: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7628C5-B289-46A0-A8C0-80C1CDEFBF1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1120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7628C5-B289-46A0-A8C0-80C1CDEFBF1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2689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Временным решением стала </a:t>
            </a:r>
            <a:r>
              <a:rPr lang="ru-RU" b="1" dirty="0"/>
              <a:t>статическая релокация</a:t>
            </a:r>
            <a:r>
              <a:rPr lang="ru-RU" dirty="0"/>
              <a:t>.</a:t>
            </a:r>
          </a:p>
          <a:p>
            <a:r>
              <a:rPr lang="ru-RU" dirty="0"/>
              <a:t>При загрузке программы система добавляла базовый адрес (</a:t>
            </a:r>
            <a:r>
              <a:rPr lang="ru-RU" dirty="0" err="1"/>
              <a:t>offset</a:t>
            </a:r>
            <a:r>
              <a:rPr lang="ru-RU" dirty="0"/>
              <a:t>) ко всем командам, где встречались ссылки на память.</a:t>
            </a:r>
          </a:p>
          <a:p>
            <a:r>
              <a:rPr lang="ru-RU" dirty="0"/>
              <a:t>Например, если программа загружается с адреса 16 384, то команда </a:t>
            </a:r>
            <a:r>
              <a:rPr lang="ru-RU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JMP 28</a:t>
            </a:r>
            <a:r>
              <a:rPr lang="ru-RU" dirty="0"/>
              <a:t> превращается в </a:t>
            </a:r>
            <a:r>
              <a:rPr lang="ru-RU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JMP 16 412</a:t>
            </a:r>
            <a:r>
              <a:rPr lang="ru-RU" dirty="0"/>
              <a:t>.</a:t>
            </a:r>
          </a:p>
          <a:p>
            <a:r>
              <a:rPr lang="ru-RU" dirty="0"/>
              <a:t>Проблема в том, что загрузчику нужно знать, где в коде адреса, а где просто числа. Иначе можно случайно изменить константы, что приведёт к ошибкам.</a:t>
            </a:r>
          </a:p>
          <a:p>
            <a:r>
              <a:rPr lang="ru-RU" dirty="0"/>
              <a:t>В результате загрузка становилась медленной и ненадёжной.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7628C5-B289-46A0-A8C0-80C1CDEFBF1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5988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Хотя сегодня мы привыкли к виртуальной памяти и процессной изоляции, системы без абстракции памяти всё ещё существуют.</a:t>
            </a:r>
          </a:p>
          <a:p>
            <a:r>
              <a:rPr lang="ru-RU" dirty="0"/>
              <a:t>Это прежде всего </a:t>
            </a:r>
            <a:r>
              <a:rPr lang="ru-RU" b="1" dirty="0"/>
              <a:t>встраиваемые устройства</a:t>
            </a:r>
            <a:r>
              <a:rPr lang="ru-RU" dirty="0"/>
              <a:t> — микроконтроллеры, бытовая техника, банковские карты. Там всё программное обеспечение жёстко задано, и пользователь не может загружать произвольные приложения.</a:t>
            </a:r>
          </a:p>
          <a:p>
            <a:r>
              <a:rPr lang="ru-RU" dirty="0"/>
              <a:t>Иногда «операционная система» в таких устройствах — это просто </a:t>
            </a:r>
            <a:r>
              <a:rPr lang="ru-RU" b="1" dirty="0"/>
              <a:t>набор функций</a:t>
            </a:r>
            <a:r>
              <a:rPr lang="ru-RU" dirty="0"/>
              <a:t>, скомпилированный вместе с программой, как библиотека.</a:t>
            </a:r>
          </a:p>
          <a:p>
            <a:r>
              <a:rPr lang="ru-RU" dirty="0"/>
              <a:t>Например, в </a:t>
            </a:r>
            <a:r>
              <a:rPr lang="ru-RU" b="1" dirty="0" err="1"/>
              <a:t>eCos</a:t>
            </a:r>
            <a:r>
              <a:rPr lang="ru-RU" dirty="0"/>
              <a:t> ОС просто предоставляет вызовы для ввода-вывода и управления задачами.</a:t>
            </a:r>
          </a:p>
          <a:p>
            <a:r>
              <a:rPr lang="ru-RU" dirty="0"/>
              <a:t>Интересно, что история циклична: современные процессоры вроде Intel x86 снова внедряют идеи защиты памяти, напоминающие те самые «ключи» IBM 360, но теперь — как механизм безопасности и изоляции.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7628C5-B289-46A0-A8C0-80C1CDEFBF1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6752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Когда программа имеет доступ к каждому байту физической памяти, это опасно.</a:t>
            </a:r>
            <a:br>
              <a:rPr lang="ru-RU" dirty="0"/>
            </a:br>
            <a:r>
              <a:rPr lang="ru-RU" dirty="0"/>
              <a:t>Любая ошибка, например запись не туда, может повредить данные операционной системы или других процессов.</a:t>
            </a:r>
          </a:p>
          <a:p>
            <a:r>
              <a:rPr lang="ru-RU" dirty="0"/>
              <a:t>Даже если запущена всего одна программа — защита всё равно нужна. А если мы хотим запускать несколько приложений одновременно, всё становится ещё сложнее.</a:t>
            </a:r>
          </a:p>
          <a:p>
            <a:r>
              <a:rPr lang="ru-RU" dirty="0"/>
              <a:t>Чтобы изолировать программы друг от друга и при этом позволить им совместно использовать ресурсы, была придумана </a:t>
            </a:r>
            <a:r>
              <a:rPr lang="ru-RU" b="1" dirty="0"/>
              <a:t>новая абстракция</a:t>
            </a:r>
            <a:r>
              <a:rPr lang="ru-RU" dirty="0"/>
              <a:t> — </a:t>
            </a:r>
            <a:r>
              <a:rPr lang="ru-RU" b="1" dirty="0"/>
              <a:t>адресное пространство</a:t>
            </a:r>
            <a:r>
              <a:rPr lang="ru-RU" dirty="0"/>
              <a:t>.</a:t>
            </a:r>
          </a:p>
          <a:p>
            <a:r>
              <a:rPr lang="ru-RU" dirty="0"/>
              <a:t>Это идея, которая изменила всё: программы перестали видеть физические адреса и начали жить «в своём собственном мире памяти».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7628C5-B289-46A0-A8C0-80C1CDEFBF1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7058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Адресное пространство — это множество адресов, которые процесс может использовать.</a:t>
            </a:r>
          </a:p>
          <a:p>
            <a:r>
              <a:rPr lang="ru-RU" dirty="0"/>
              <a:t>Простой пример — телефонные номера. Каждый город имеет собственную «область номеров»: одинаковые комбинации могут встречаться в разных городах, но не конфликтуют, потому что каждый живёт в своём «пространстве».</a:t>
            </a:r>
          </a:p>
          <a:p>
            <a:r>
              <a:rPr lang="ru-RU" dirty="0"/>
              <a:t>Так же и процессы: у каждого — собственная карта памяти.</a:t>
            </a:r>
          </a:p>
          <a:p>
            <a:r>
              <a:rPr lang="ru-RU" dirty="0"/>
              <a:t>Адрес 1000 для текстового редактора и адрес 1000 для браузера — это разные области физической памяти, даже если выглядят одинаково с точки зрения программы.</a:t>
            </a:r>
          </a:p>
          <a:p>
            <a:r>
              <a:rPr lang="ru-RU" dirty="0"/>
              <a:t>Сопоставление виртуальных и физических адресов выполняется автоматически, операционной системой и процессором.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7628C5-B289-46A0-A8C0-80C1CDEFBF1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0230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b="0" dirty="0"/>
              <a:t>Чтобы несколько программ могли находиться в памяти одновременно, нужно решить две проблемы:</a:t>
            </a:r>
            <a:br>
              <a:rPr lang="ru-RU" b="0" dirty="0"/>
            </a:br>
            <a:r>
              <a:rPr lang="ru-RU" b="0" dirty="0"/>
              <a:t>— первая — защита, чтобы процессы не мешали друг другу;</a:t>
            </a:r>
            <a:br>
              <a:rPr lang="ru-RU" b="0" dirty="0"/>
            </a:br>
            <a:r>
              <a:rPr lang="ru-RU" b="0" dirty="0"/>
              <a:t>— вторая — релокация, чтобы их можно было загружать в произвольное место памяти.</a:t>
            </a:r>
          </a:p>
          <a:p>
            <a:r>
              <a:rPr lang="ru-RU" b="0" dirty="0"/>
              <a:t>IBM 360 решила первую задачу с помощью аппаратных ключей защиты, но адреса в коде оставались абсолютными. Программы всё ещё не могли «переехать» без переписывания ссылок.</a:t>
            </a:r>
          </a:p>
          <a:p>
            <a:r>
              <a:rPr lang="ru-RU" b="0" dirty="0"/>
              <a:t>Нужно было не просто изолировать память, а создать виртуальную модель адресов, которая позволяла бы перемещать программы без изменений их кода.</a:t>
            </a:r>
          </a:p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7628C5-B289-46A0-A8C0-80C1CDEFBF1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3726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Первое практическое решение — механизмы </a:t>
            </a:r>
            <a:r>
              <a:rPr lang="ru-RU" b="1" dirty="0" err="1"/>
              <a:t>base</a:t>
            </a:r>
            <a:r>
              <a:rPr lang="ru-RU" b="1" dirty="0"/>
              <a:t> и </a:t>
            </a:r>
            <a:r>
              <a:rPr lang="ru-RU" b="1" dirty="0" err="1"/>
              <a:t>limit</a:t>
            </a:r>
            <a:r>
              <a:rPr lang="ru-RU" b="1" dirty="0"/>
              <a:t> </a:t>
            </a:r>
            <a:r>
              <a:rPr lang="ru-RU" b="1" dirty="0" err="1"/>
              <a:t>registers</a:t>
            </a:r>
            <a:r>
              <a:rPr lang="ru-RU" dirty="0"/>
              <a:t>.</a:t>
            </a:r>
          </a:p>
          <a:p>
            <a:r>
              <a:rPr lang="ru-RU" dirty="0"/>
              <a:t>При запуске процесса операционная система записывает в регистры процессора два значения:</a:t>
            </a:r>
            <a:br>
              <a:rPr lang="ru-RU" dirty="0"/>
            </a:br>
            <a:r>
              <a:rPr lang="ru-RU" dirty="0"/>
              <a:t>— </a:t>
            </a:r>
            <a:r>
              <a:rPr lang="ru-RU" i="1" dirty="0" err="1"/>
              <a:t>base</a:t>
            </a:r>
            <a:r>
              <a:rPr lang="ru-RU" i="1" dirty="0"/>
              <a:t> </a:t>
            </a:r>
            <a:r>
              <a:rPr lang="ru-RU" i="1" dirty="0" err="1"/>
              <a:t>register</a:t>
            </a:r>
            <a:r>
              <a:rPr lang="ru-RU" dirty="0"/>
              <a:t> — физический адрес, с которого начинается программа;</a:t>
            </a:r>
            <a:br>
              <a:rPr lang="ru-RU" dirty="0"/>
            </a:br>
            <a:r>
              <a:rPr lang="ru-RU" dirty="0"/>
              <a:t>— </a:t>
            </a:r>
            <a:r>
              <a:rPr lang="ru-RU" i="1" dirty="0" err="1"/>
              <a:t>limit</a:t>
            </a:r>
            <a:r>
              <a:rPr lang="ru-RU" i="1" dirty="0"/>
              <a:t> </a:t>
            </a:r>
            <a:r>
              <a:rPr lang="ru-RU" i="1" dirty="0" err="1"/>
              <a:t>register</a:t>
            </a:r>
            <a:r>
              <a:rPr lang="ru-RU" dirty="0"/>
              <a:t> — её длина, то есть граница допустимых адресов.</a:t>
            </a:r>
          </a:p>
          <a:p>
            <a:r>
              <a:rPr lang="ru-RU" dirty="0"/>
              <a:t>Когда программа обращается к памяти, процессор автоматически прибавляет </a:t>
            </a:r>
            <a:r>
              <a:rPr lang="ru-RU" dirty="0" err="1"/>
              <a:t>base</a:t>
            </a:r>
            <a:r>
              <a:rPr lang="ru-RU" dirty="0"/>
              <a:t>, чтобы получить реальный физический адрес.</a:t>
            </a:r>
          </a:p>
          <a:p>
            <a:r>
              <a:rPr lang="ru-RU" dirty="0"/>
              <a:t>Одновременно он сравнивает результат с </a:t>
            </a:r>
            <a:r>
              <a:rPr lang="ru-RU" dirty="0" err="1"/>
              <a:t>limit</a:t>
            </a:r>
            <a:r>
              <a:rPr lang="ru-RU" dirty="0"/>
              <a:t>: если адрес выходит за пределы, возникает </a:t>
            </a:r>
            <a:r>
              <a:rPr lang="ru-RU" b="1" dirty="0"/>
              <a:t>ошибка защиты</a:t>
            </a:r>
            <a:r>
              <a:rPr lang="ru-RU" dirty="0"/>
              <a:t>, и программа не может повредить чужие данные.</a:t>
            </a:r>
          </a:p>
          <a:p>
            <a:r>
              <a:rPr lang="ru-RU" dirty="0"/>
              <a:t>Так каждый процесс получает собственное виртуальное пространство — «иллюзию», что его программа начинается с нуля.</a:t>
            </a:r>
            <a:endParaRPr lang="en-US" dirty="0"/>
          </a:p>
          <a:p>
            <a:r>
              <a:rPr lang="ru-RU" dirty="0"/>
              <a:t>Допустим, в памяти загружены две программы по 16 КБ.</a:t>
            </a:r>
            <a:br>
              <a:rPr lang="ru-RU" dirty="0"/>
            </a:br>
            <a:r>
              <a:rPr lang="ru-RU" dirty="0"/>
              <a:t>Первая занимает адреса с 0 по 16 384, вторая — с 16 384 по 32 768.</a:t>
            </a:r>
          </a:p>
          <a:p>
            <a:r>
              <a:rPr lang="ru-RU" dirty="0"/>
              <a:t>Для первой программа </a:t>
            </a:r>
            <a:r>
              <a:rPr lang="ru-RU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JMP 28</a:t>
            </a:r>
            <a:r>
              <a:rPr lang="ru-RU" dirty="0"/>
              <a:t> означает переход на 28-й байт от начала. Для второй — то же самое, но с учётом </a:t>
            </a:r>
            <a:r>
              <a:rPr lang="ru-RU" dirty="0" err="1"/>
              <a:t>base</a:t>
            </a:r>
            <a:r>
              <a:rPr lang="ru-RU" dirty="0"/>
              <a:t>=16 384.</a:t>
            </a:r>
          </a:p>
          <a:p>
            <a:r>
              <a:rPr lang="ru-RU" dirty="0"/>
              <a:t>Процессор автоматически складывает 28 + 16 384 и фактически выполняет </a:t>
            </a:r>
            <a:r>
              <a:rPr lang="ru-RU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JMP 16 412</a:t>
            </a:r>
            <a:r>
              <a:rPr lang="ru-RU" dirty="0"/>
              <a:t>.</a:t>
            </a:r>
          </a:p>
          <a:p>
            <a:r>
              <a:rPr lang="ru-RU" dirty="0"/>
              <a:t>Таким образом, обе программы видят память начиная с 0, но на самом деле работают в разных физических областях. Это простая, но очень мощная идея</a:t>
            </a:r>
          </a:p>
          <a:p>
            <a:endParaRPr lang="ru-RU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7628C5-B289-46A0-A8C0-80C1CDEFBF1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2812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b="0" dirty="0"/>
              <a:t>Чтобы защитить систему, доступ к </a:t>
            </a:r>
            <a:r>
              <a:rPr lang="ru-RU" b="0" dirty="0" err="1"/>
              <a:t>base</a:t>
            </a:r>
            <a:r>
              <a:rPr lang="ru-RU" b="0" dirty="0"/>
              <a:t> и </a:t>
            </a:r>
            <a:r>
              <a:rPr lang="ru-RU" b="0" dirty="0" err="1"/>
              <a:t>limit</a:t>
            </a:r>
            <a:r>
              <a:rPr lang="ru-RU" b="0" dirty="0"/>
              <a:t> регистрам обычно есть только у ядра ОС. Приложения не могут их менять.</a:t>
            </a:r>
          </a:p>
          <a:p>
            <a:r>
              <a:rPr lang="ru-RU" b="0" dirty="0"/>
              <a:t>Например, в суперкомпьютере CDC 6600 это правило строго соблюдалось.</a:t>
            </a:r>
          </a:p>
          <a:p>
            <a:r>
              <a:rPr lang="ru-RU" b="0" dirty="0"/>
              <a:t>А вот в процессоре Intel 8088, стоявшем в первых IBM PC, даже не было </a:t>
            </a:r>
            <a:r>
              <a:rPr lang="ru-RU" b="0" dirty="0" err="1"/>
              <a:t>limit</a:t>
            </a:r>
            <a:r>
              <a:rPr lang="ru-RU" b="0" dirty="0"/>
              <a:t>-регистра. Там использовались несколько </a:t>
            </a:r>
            <a:r>
              <a:rPr lang="ru-RU" b="0" dirty="0" err="1"/>
              <a:t>base</a:t>
            </a:r>
            <a:r>
              <a:rPr lang="ru-RU" b="0" dirty="0"/>
              <a:t>-регистров для разных сегментов — кода, данных, стека, — но защита от выхода за границы отсутствовала.</a:t>
            </a:r>
          </a:p>
          <a:p>
            <a:r>
              <a:rPr lang="ru-RU" b="0" dirty="0"/>
              <a:t>Главный минус схемы </a:t>
            </a:r>
            <a:r>
              <a:rPr lang="ru-RU" b="0" dirty="0" err="1"/>
              <a:t>base</a:t>
            </a:r>
            <a:r>
              <a:rPr lang="ru-RU" b="0" dirty="0"/>
              <a:t>/</a:t>
            </a:r>
            <a:r>
              <a:rPr lang="ru-RU" b="0" dirty="0" err="1"/>
              <a:t>limit</a:t>
            </a:r>
            <a:r>
              <a:rPr lang="ru-RU" b="0" dirty="0"/>
              <a:t> в том, что при каждом обращении к памяти процессор должен выполнять сложение и сравнение. Эти операции добавляют задержку, особенно при больших скоростях работы.</a:t>
            </a:r>
          </a:p>
          <a:p>
            <a:r>
              <a:rPr lang="ru-RU" b="0" dirty="0"/>
              <a:t>Однако на своём этапе развития это была революция: простая и надёжная модель разделения памяти, с которой начинается современная идея виртуальных адресов.</a:t>
            </a:r>
          </a:p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7628C5-B289-46A0-A8C0-80C1CDEFBF1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0628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b="0" dirty="0"/>
              <a:t>Адресные пространства стали тем же для памяти, чем процессы стали для процессора: абстракцией и изоляцией.</a:t>
            </a:r>
          </a:p>
          <a:p>
            <a:r>
              <a:rPr lang="ru-RU" b="0" dirty="0"/>
              <a:t>Теперь каждая программа живёт в своём виртуальном мире и уверена, что владеет всей памятью.</a:t>
            </a:r>
          </a:p>
          <a:p>
            <a:r>
              <a:rPr lang="ru-RU" b="0" dirty="0"/>
              <a:t>Операционная система и аппаратная часть обеспечивают, чтобы эта иллюзия работала, а программы не мешали друг другу.</a:t>
            </a:r>
          </a:p>
          <a:p>
            <a:r>
              <a:rPr lang="ru-RU" b="0" dirty="0"/>
              <a:t>Именно с этой идеи начинается современное управление памятью: от простых </a:t>
            </a:r>
            <a:r>
              <a:rPr lang="ru-RU" b="0" dirty="0" err="1"/>
              <a:t>base</a:t>
            </a:r>
            <a:r>
              <a:rPr lang="ru-RU" b="0" dirty="0"/>
              <a:t>/</a:t>
            </a:r>
            <a:r>
              <a:rPr lang="ru-RU" b="0" dirty="0" err="1"/>
              <a:t>limit</a:t>
            </a:r>
            <a:r>
              <a:rPr lang="ru-RU" b="0" dirty="0"/>
              <a:t> регистров до сегментации и виртуальной памяти, которые мы рассмотрим далее.</a:t>
            </a:r>
          </a:p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7628C5-B289-46A0-A8C0-80C1CDEFBF1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94450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b="0" dirty="0"/>
              <a:t>В теории, если бы у нас было достаточно памяти для всех процессов, то всё было бы просто — загрузили, запустили и забыли.</a:t>
            </a:r>
          </a:p>
          <a:p>
            <a:r>
              <a:rPr lang="ru-RU" b="0" dirty="0"/>
              <a:t>Но на практике в типичной системе под Windows, Linux или </a:t>
            </a:r>
            <a:r>
              <a:rPr lang="ru-RU" b="0" dirty="0" err="1"/>
              <a:t>macOS</a:t>
            </a:r>
            <a:r>
              <a:rPr lang="ru-RU" b="0" dirty="0"/>
              <a:t> сразу после загрузки запускается 50–100 фоновых процессов — обновления, сетевые службы, синхронизация, антивирус, и это ещё до первого пользовательского приложения.</a:t>
            </a:r>
          </a:p>
          <a:p>
            <a:r>
              <a:rPr lang="ru-RU" b="0" dirty="0"/>
              <a:t>Добавьте сюда программы вроде Photoshop или браузеров с десятками вкладок — и объёма физической памяти уже не хватает.</a:t>
            </a:r>
          </a:p>
          <a:p>
            <a:r>
              <a:rPr lang="ru-RU" b="0" dirty="0"/>
              <a:t>Поэтому в операционных системах появились механизмы переключения процессов между памятью и диском, чтобы активные программы получали память, а неактивные временно освобождали её.</a:t>
            </a:r>
          </a:p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7628C5-B289-46A0-A8C0-80C1CDEFBF1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9357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Посмотрите на структуру иерархии памяти. На вершине — кеш. Это микроскопически малый, но сверхбыстрый буфер, встроенный прямо в процессор. Он работает в десятки раз быстрее основной памяти.</a:t>
            </a:r>
          </a:p>
          <a:p>
            <a:endParaRPr lang="ru-RU" dirty="0"/>
          </a:p>
          <a:p>
            <a:r>
              <a:rPr lang="ru-RU" dirty="0"/>
              <a:t>Ниже идёт основная память — та самая RAM, с которой работает операционная система и программы. Она средняя по скорости и цене, но данные из неё исчезают при выключении питания.</a:t>
            </a:r>
          </a:p>
          <a:p>
            <a:endParaRPr lang="ru-RU" dirty="0"/>
          </a:p>
          <a:p>
            <a:r>
              <a:rPr lang="ru-RU" dirty="0"/>
              <a:t>На нижних уровнях — диски и твердотельные накопители (SSD). Они намного медленнее, но зато хранят терабайты данных и не зависят от питания.</a:t>
            </a:r>
          </a:p>
          <a:p>
            <a:r>
              <a:rPr lang="ru-RU" dirty="0"/>
              <a:t>Основная сложность в том, что компьютер должен использовать все эти уровни как </a:t>
            </a:r>
            <a:r>
              <a:rPr lang="ru-RU" b="1" dirty="0"/>
              <a:t>единую систему памяти</a:t>
            </a:r>
            <a:r>
              <a:rPr lang="ru-RU" dirty="0"/>
              <a:t>. Именно операционная система отвечает за то, чтобы программа не задумывалась, где именно находятся её данные — в кеше, в RAM или на диске.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7628C5-B289-46A0-A8C0-80C1CDEFBF1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72627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Исторически сложились два подхода к решению проблемы недостатка оперативной памяти.</a:t>
            </a:r>
          </a:p>
          <a:p>
            <a:r>
              <a:rPr lang="ru-RU" dirty="0"/>
              <a:t>Первый — </a:t>
            </a:r>
            <a:r>
              <a:rPr lang="ru-RU" b="1" dirty="0" err="1"/>
              <a:t>swapping</a:t>
            </a:r>
            <a:r>
              <a:rPr lang="ru-RU" dirty="0"/>
              <a:t> (подкачка процессов). Он заключается в том, что каждый процесс по очереди целиком загружается в память, работает некоторое время, а затем полностью выгружается обратно на диск.</a:t>
            </a:r>
          </a:p>
          <a:p>
            <a:r>
              <a:rPr lang="ru-RU" dirty="0"/>
              <a:t>Второй подход — </a:t>
            </a:r>
            <a:r>
              <a:rPr lang="ru-RU" b="1" dirty="0"/>
              <a:t>виртуальная память</a:t>
            </a:r>
            <a:r>
              <a:rPr lang="ru-RU" dirty="0"/>
              <a:t>, где в оперативной памяти хранится только часть программы, а остальное подгружается по мере необходимости.</a:t>
            </a:r>
          </a:p>
          <a:p>
            <a:r>
              <a:rPr lang="ru-RU" dirty="0"/>
              <a:t>Сегодня мы сосредоточимся на </a:t>
            </a:r>
            <a:r>
              <a:rPr lang="ru-RU" dirty="0" err="1"/>
              <a:t>swapping</a:t>
            </a:r>
            <a:r>
              <a:rPr lang="ru-RU" dirty="0"/>
              <a:t> — простейшем, но исторически важном механизме, с которого всё началось.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7628C5-B289-46A0-A8C0-80C1CDEFBF1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0148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Представьте, что в системе всего 2–3 активных программы, а места хватает только для одной.</a:t>
            </a:r>
          </a:p>
          <a:p>
            <a:r>
              <a:rPr lang="ru-RU" dirty="0"/>
              <a:t>ОС загружает процесс A в память, он работает, затем выгружается на диск. На его место загружается процесс B, затем процесс C.</a:t>
            </a:r>
          </a:p>
          <a:p>
            <a:r>
              <a:rPr lang="ru-RU" dirty="0"/>
              <a:t>Если процесс A снова нужен, ОС возвращает его из диска в память. Но место, где он был, может быть уже занято, поэтому программа загружается в </a:t>
            </a:r>
            <a:r>
              <a:rPr lang="ru-RU" b="1" dirty="0"/>
              <a:t>новую область</a:t>
            </a:r>
            <a:r>
              <a:rPr lang="ru-RU" dirty="0"/>
              <a:t>.</a:t>
            </a:r>
          </a:p>
          <a:p>
            <a:r>
              <a:rPr lang="ru-RU" dirty="0"/>
              <a:t>Чтобы она продолжала корректно работать, её </a:t>
            </a:r>
            <a:r>
              <a:rPr lang="ru-RU" b="1" dirty="0"/>
              <a:t>адреса пересчитываются</a:t>
            </a:r>
            <a:r>
              <a:rPr lang="ru-RU" dirty="0"/>
              <a:t>. Это делает либо загрузчик при подкачке, либо — что чаще — сама аппаратная часть, например, через базовые регистры (</a:t>
            </a:r>
            <a:r>
              <a:rPr lang="ru-RU" dirty="0" err="1"/>
              <a:t>base</a:t>
            </a:r>
            <a:r>
              <a:rPr lang="ru-RU" dirty="0"/>
              <a:t>/</a:t>
            </a:r>
            <a:r>
              <a:rPr lang="ru-RU" dirty="0" err="1"/>
              <a:t>limit</a:t>
            </a:r>
            <a:r>
              <a:rPr lang="ru-RU" dirty="0"/>
              <a:t>).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7628C5-B289-46A0-A8C0-80C1CDEFBF1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17099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После многократных загрузок и выгрузок в памяти остаются «дырки» — маленькие свободные участки между процессами.</a:t>
            </a:r>
          </a:p>
          <a:p>
            <a:r>
              <a:rPr lang="ru-RU" dirty="0"/>
              <a:t>Чтобы их объединить, можно переместить все программы ближе к началу памяти — этот процесс называется </a:t>
            </a:r>
            <a:r>
              <a:rPr lang="ru-RU" b="1" dirty="0"/>
              <a:t>уплотнение памяти (</a:t>
            </a:r>
            <a:r>
              <a:rPr lang="ru-RU" b="1" dirty="0" err="1"/>
              <a:t>compaction</a:t>
            </a:r>
            <a:r>
              <a:rPr lang="ru-RU" b="1" dirty="0"/>
              <a:t>)</a:t>
            </a:r>
            <a:r>
              <a:rPr lang="ru-RU" dirty="0"/>
              <a:t>.</a:t>
            </a:r>
          </a:p>
          <a:p>
            <a:r>
              <a:rPr lang="ru-RU" dirty="0"/>
              <a:t>Но это дорого по времени.</a:t>
            </a:r>
            <a:br>
              <a:rPr lang="ru-RU" dirty="0"/>
            </a:br>
            <a:r>
              <a:rPr lang="ru-RU" dirty="0"/>
              <a:t>Например, на машине с 16 ГБ памяти и скоростью копирования 8 байт за 8 наносекунд, полное уплотнение займёт </a:t>
            </a:r>
            <a:r>
              <a:rPr lang="ru-RU" b="1" dirty="0"/>
              <a:t>около 16 секунд</a:t>
            </a:r>
            <a:r>
              <a:rPr lang="ru-RU" dirty="0"/>
              <a:t>.</a:t>
            </a:r>
          </a:p>
          <a:p>
            <a:r>
              <a:rPr lang="ru-RU" dirty="0"/>
              <a:t>Поэтому ОС почти никогда не выполняют </a:t>
            </a:r>
            <a:r>
              <a:rPr lang="ru-RU" dirty="0" err="1"/>
              <a:t>компактизацию</a:t>
            </a:r>
            <a:r>
              <a:rPr lang="ru-RU" dirty="0"/>
              <a:t> целиком — она оправдана только в крайних случаях.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7628C5-B289-46A0-A8C0-80C1CDEFBF1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83068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Другой вопрос — сколько памяти выделять процессу.</a:t>
            </a:r>
          </a:p>
          <a:p>
            <a:r>
              <a:rPr lang="ru-RU" dirty="0"/>
              <a:t>Если программа имеет фиксированный размер, всё просто: выделяем ровно столько, сколько нужно.</a:t>
            </a:r>
          </a:p>
          <a:p>
            <a:r>
              <a:rPr lang="ru-RU" dirty="0"/>
              <a:t>Но если программа использует динамическое распределение памяти, как в C или Java — ситуация усложняется.</a:t>
            </a:r>
          </a:p>
          <a:p>
            <a:r>
              <a:rPr lang="ru-RU" dirty="0"/>
              <a:t>Когда процесс «растёт» — например, увеличивает кучу или стек — ОС проверяет, есть ли свободное место рядом.</a:t>
            </a:r>
            <a:br>
              <a:rPr lang="ru-RU" dirty="0"/>
            </a:br>
            <a:r>
              <a:rPr lang="ru-RU" dirty="0"/>
              <a:t>Если оно есть, процесс может «распространиться» в этот участок.</a:t>
            </a:r>
          </a:p>
          <a:p>
            <a:r>
              <a:rPr lang="ru-RU" dirty="0"/>
              <a:t>Если же соседняя область занята, системе придётся </a:t>
            </a:r>
            <a:r>
              <a:rPr lang="ru-RU" b="1" dirty="0"/>
              <a:t>переместить процесс</a:t>
            </a:r>
            <a:r>
              <a:rPr lang="ru-RU" dirty="0"/>
              <a:t> в более крупную «дыру», либо </a:t>
            </a:r>
            <a:r>
              <a:rPr lang="ru-RU" b="1" dirty="0"/>
              <a:t>выгрузить</a:t>
            </a:r>
            <a:r>
              <a:rPr lang="ru-RU" dirty="0"/>
              <a:t> что-то другое, чтобы освободить место.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7628C5-B289-46A0-A8C0-80C1CDEFBF1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77338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b="0" dirty="0"/>
              <a:t>Чтобы избежать постоянных перемещений, ОС часто выделяет процессу немного дополнительной памяти «на вырост».</a:t>
            </a:r>
          </a:p>
          <a:p>
            <a:r>
              <a:rPr lang="ru-RU" b="0" dirty="0"/>
              <a:t>Это экономит ресурсы при росте программы, ведь тогда не нужно немедленно перемещать её при каждом увеличении кучи.</a:t>
            </a:r>
          </a:p>
          <a:p>
            <a:r>
              <a:rPr lang="ru-RU" b="0" dirty="0"/>
              <a:t>Но при выгрузке на диск важно не тратить время и место впустую — система сохраняет только фактически используемую часть памяти.</a:t>
            </a:r>
          </a:p>
          <a:p>
            <a:r>
              <a:rPr lang="ru-RU" b="0" dirty="0"/>
              <a:t>Часто у процесса есть два «растущих» сегмента:</a:t>
            </a:r>
            <a:br>
              <a:rPr lang="ru-RU" b="0" dirty="0"/>
            </a:br>
            <a:r>
              <a:rPr lang="ru-RU" b="0" dirty="0"/>
              <a:t>— куча (</a:t>
            </a:r>
            <a:r>
              <a:rPr lang="ru-RU" b="0" dirty="0" err="1"/>
              <a:t>heap</a:t>
            </a:r>
            <a:r>
              <a:rPr lang="ru-RU" b="0" dirty="0"/>
              <a:t>) растёт вверх,</a:t>
            </a:r>
            <a:br>
              <a:rPr lang="ru-RU" b="0" dirty="0"/>
            </a:br>
            <a:r>
              <a:rPr lang="ru-RU" b="0" dirty="0"/>
              <a:t>— стек (</a:t>
            </a:r>
            <a:r>
              <a:rPr lang="ru-RU" b="0" dirty="0" err="1"/>
              <a:t>stack</a:t>
            </a:r>
            <a:r>
              <a:rPr lang="ru-RU" b="0" dirty="0"/>
              <a:t>) — вниз.</a:t>
            </a:r>
          </a:p>
          <a:p>
            <a:r>
              <a:rPr lang="ru-RU" b="0" dirty="0"/>
              <a:t>Между ними остаётся «буфер» свободного пространства. Если они встречаются, система должна переместить процесс или выгрузить его.</a:t>
            </a:r>
          </a:p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7628C5-B289-46A0-A8C0-80C1CDEFBF1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813275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7628C5-B289-46A0-A8C0-80C1CDEFBF1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43735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err="1"/>
              <a:t>Swapping</a:t>
            </a:r>
            <a:r>
              <a:rPr lang="ru-RU" dirty="0"/>
              <a:t> — это простое, но довольно тяжёлое по производительности решение.</a:t>
            </a:r>
          </a:p>
          <a:p>
            <a:r>
              <a:rPr lang="ru-RU" dirty="0"/>
              <a:t>Его главный плюс — простота: весь процесс загружается и выгружается целиком, и можно работать даже без поддержки виртуальной памяти.</a:t>
            </a:r>
          </a:p>
          <a:p>
            <a:r>
              <a:rPr lang="ru-RU" dirty="0"/>
              <a:t>Но есть и серьёзные недостатки.</a:t>
            </a:r>
            <a:br>
              <a:rPr lang="ru-RU" dirty="0"/>
            </a:br>
            <a:r>
              <a:rPr lang="ru-RU" dirty="0"/>
              <a:t>Во-первых, операции ввода-вывода с диском очень медленные.</a:t>
            </a:r>
            <a:br>
              <a:rPr lang="ru-RU" dirty="0"/>
            </a:br>
            <a:r>
              <a:rPr lang="ru-RU" dirty="0"/>
              <a:t>Во-вторых, память фрагментируется, и её нужно периодически уплотнять.</a:t>
            </a:r>
          </a:p>
          <a:p>
            <a:r>
              <a:rPr lang="ru-RU" dirty="0"/>
              <a:t>И наконец, каждый раз, когда процесс возвращается, его адреса приходится пересчитывать.</a:t>
            </a:r>
          </a:p>
          <a:p>
            <a:r>
              <a:rPr lang="ru-RU" dirty="0"/>
              <a:t>Поэтому со временем на смену </a:t>
            </a:r>
            <a:r>
              <a:rPr lang="ru-RU" dirty="0" err="1"/>
              <a:t>swapping</a:t>
            </a:r>
            <a:r>
              <a:rPr lang="ru-RU" dirty="0"/>
              <a:t> пришли </a:t>
            </a:r>
            <a:r>
              <a:rPr lang="ru-RU" b="1" dirty="0"/>
              <a:t>механизмы виртуальной памяти</a:t>
            </a:r>
            <a:r>
              <a:rPr lang="ru-RU" dirty="0"/>
              <a:t>, где в оперативной памяти хранится только активная часть программы. Именно о них мы поговорим в следующем разделе.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7628C5-B289-46A0-A8C0-80C1CDEFBF1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15957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До этого мы говорили, как память выделяется процессам. Но если память постоянно выделяется и освобождается, нужно понимать — какие участки заняты, а какие свободны.</a:t>
            </a:r>
          </a:p>
          <a:p>
            <a:r>
              <a:rPr lang="ru-RU" dirty="0"/>
              <a:t>Операционная система должна </a:t>
            </a:r>
            <a:r>
              <a:rPr lang="ru-RU" b="1" dirty="0"/>
              <a:t>учитывать состояние памяти</a:t>
            </a:r>
            <a:r>
              <a:rPr lang="ru-RU" dirty="0"/>
              <a:t>, чтобы при следующем запросе знать, где можно разместить новый процесс.</a:t>
            </a:r>
          </a:p>
          <a:p>
            <a:r>
              <a:rPr lang="ru-RU" dirty="0"/>
              <a:t>Для этого существуют два основных подхода:</a:t>
            </a:r>
            <a:br>
              <a:rPr lang="ru-RU" dirty="0"/>
            </a:br>
            <a:r>
              <a:rPr lang="ru-RU" dirty="0"/>
              <a:t>— </a:t>
            </a:r>
            <a:r>
              <a:rPr lang="ru-RU" b="1" dirty="0"/>
              <a:t>битовые карты</a:t>
            </a:r>
            <a:r>
              <a:rPr lang="ru-RU" dirty="0"/>
              <a:t>, где каждый блок памяти соответствует одному биту;</a:t>
            </a:r>
            <a:br>
              <a:rPr lang="ru-RU" dirty="0"/>
            </a:br>
            <a:r>
              <a:rPr lang="ru-RU" dirty="0"/>
              <a:t>— </a:t>
            </a:r>
            <a:r>
              <a:rPr lang="ru-RU" b="1" dirty="0"/>
              <a:t>связные списки</a:t>
            </a:r>
            <a:r>
              <a:rPr lang="ru-RU" dirty="0"/>
              <a:t>, где хранятся последовательности занятых и свободных сегментов.</a:t>
            </a:r>
          </a:p>
          <a:p>
            <a:r>
              <a:rPr lang="ru-RU" dirty="0"/>
              <a:t>Это типичная задача для любого распределителя ресурсов: аналогичные механизмы применяются, например, для учёта свободных блоков на диске в файловой системе.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7628C5-B289-46A0-A8C0-80C1CDEFBF17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86914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Самый простой способ учёта памяти — </a:t>
            </a:r>
            <a:r>
              <a:rPr lang="ru-RU" b="1" dirty="0"/>
              <a:t>битовая карта</a:t>
            </a:r>
            <a:r>
              <a:rPr lang="ru-RU" dirty="0"/>
              <a:t>.</a:t>
            </a:r>
          </a:p>
          <a:p>
            <a:r>
              <a:rPr lang="ru-RU" dirty="0"/>
              <a:t>Вся память делится на равные блоки — например, по 4 байта, 1 КБ или 4 КБ.</a:t>
            </a:r>
          </a:p>
          <a:p>
            <a:r>
              <a:rPr lang="ru-RU" dirty="0"/>
              <a:t>Для каждого блока заводится один бит:</a:t>
            </a:r>
            <a:br>
              <a:rPr lang="ru-RU" dirty="0"/>
            </a:br>
            <a:r>
              <a:rPr lang="ru-RU" i="1" dirty="0"/>
              <a:t>0</a:t>
            </a:r>
            <a:r>
              <a:rPr lang="ru-RU" dirty="0"/>
              <a:t> — свободен, </a:t>
            </a:r>
            <a:r>
              <a:rPr lang="ru-RU" i="1" dirty="0"/>
              <a:t>1</a:t>
            </a:r>
            <a:r>
              <a:rPr lang="ru-RU" dirty="0"/>
              <a:t> — занят.</a:t>
            </a:r>
          </a:p>
          <a:p>
            <a:r>
              <a:rPr lang="ru-RU" dirty="0"/>
              <a:t>Такая структура компактна: даже если блоки маленькие, карта занимает не более 3–4% всей памяти.</a:t>
            </a:r>
          </a:p>
          <a:p>
            <a:r>
              <a:rPr lang="ru-RU" dirty="0"/>
              <a:t>Однако у битовых карт есть слабое место:</a:t>
            </a:r>
            <a:br>
              <a:rPr lang="ru-RU" dirty="0"/>
            </a:br>
            <a:r>
              <a:rPr lang="ru-RU" dirty="0"/>
              <a:t>когда нужно найти свободную область для нового процесса — например, 10 подряд идущих блоков — приходится </a:t>
            </a:r>
            <a:r>
              <a:rPr lang="ru-RU" b="1" dirty="0"/>
              <a:t>просматривать карту целиком</a:t>
            </a:r>
            <a:r>
              <a:rPr lang="ru-RU" dirty="0"/>
              <a:t>.</a:t>
            </a:r>
          </a:p>
          <a:p>
            <a:r>
              <a:rPr lang="ru-RU" dirty="0"/>
              <a:t>Поиск последовательности нулей может пересекать границы слов, что делает операцию медленной.</a:t>
            </a:r>
            <a:br>
              <a:rPr lang="ru-RU" dirty="0"/>
            </a:br>
            <a:r>
              <a:rPr lang="ru-RU" dirty="0"/>
              <a:t>Поэтому битовые карты — это просто и надёжно, но не всегда эффективно.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7628C5-B289-46A0-A8C0-80C1CDEFBF17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30417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Альтернатива — связный список сегментов.</a:t>
            </a:r>
          </a:p>
          <a:p>
            <a:r>
              <a:rPr lang="ru-RU" dirty="0"/>
              <a:t>В нём каждый элемент описывает либо </a:t>
            </a:r>
            <a:r>
              <a:rPr lang="ru-RU" b="1" dirty="0"/>
              <a:t>занятый участок</a:t>
            </a:r>
            <a:r>
              <a:rPr lang="ru-RU" dirty="0"/>
              <a:t>, либо </a:t>
            </a:r>
            <a:r>
              <a:rPr lang="ru-RU" b="1" dirty="0"/>
              <a:t>свободную область</a:t>
            </a:r>
            <a:r>
              <a:rPr lang="ru-RU" dirty="0"/>
              <a:t>.</a:t>
            </a:r>
          </a:p>
          <a:p>
            <a:r>
              <a:rPr lang="ru-RU" dirty="0"/>
              <a:t>У записи есть четыре поля: тип (P или H), начальный адрес, длина и ссылка на следующий элемент.</a:t>
            </a:r>
          </a:p>
          <a:p>
            <a:r>
              <a:rPr lang="ru-RU" dirty="0"/>
              <a:t>Когда процесс завершается, его участок превращается в «дыру».</a:t>
            </a:r>
            <a:br>
              <a:rPr lang="ru-RU" dirty="0"/>
            </a:br>
            <a:r>
              <a:rPr lang="ru-RU" dirty="0"/>
              <a:t>Если рядом с ним тоже есть свободные участки, ОС </a:t>
            </a:r>
            <a:r>
              <a:rPr lang="ru-RU" b="1" dirty="0"/>
              <a:t>объединяет их</a:t>
            </a:r>
            <a:r>
              <a:rPr lang="ru-RU" dirty="0"/>
              <a:t> в один большой блок.</a:t>
            </a:r>
          </a:p>
          <a:p>
            <a:r>
              <a:rPr lang="ru-RU" dirty="0"/>
              <a:t>Это упрощает управление и уменьшает фрагментацию.</a:t>
            </a:r>
          </a:p>
          <a:p>
            <a:r>
              <a:rPr lang="ru-RU" dirty="0"/>
              <a:t>Чаще всего используется </a:t>
            </a:r>
            <a:r>
              <a:rPr lang="ru-RU" b="1" dirty="0"/>
              <a:t>двусвязный список</a:t>
            </a:r>
            <a:r>
              <a:rPr lang="ru-RU" dirty="0"/>
              <a:t>, чтобы можно было быстро находить соседние элементы и выполнять слияние без полного прохода по списку.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7628C5-B289-46A0-A8C0-80C1CDEFBF17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0481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Обратите внимание на эту диаграмму. Здесь показано, сколько времени процессор тратит на выполнение различных операций — от простейших инструкций до переключения контекста между потоками.</a:t>
            </a:r>
          </a:p>
          <a:p>
            <a:r>
              <a:rPr lang="ru-RU" dirty="0"/>
              <a:t>Современные процессоры работают с тактовыми частотами в миллиарды циклов в секунду, и некоторые операции занимают </a:t>
            </a:r>
            <a:r>
              <a:rPr lang="ru-RU" b="1" dirty="0"/>
              <a:t>доли наносекунды</a:t>
            </a:r>
            <a:r>
              <a:rPr lang="ru-RU" dirty="0"/>
              <a:t>. Например, простое сложение чисел в регистрах — менее одного такта, то есть фактически несколько десятых наносекунды.</a:t>
            </a:r>
          </a:p>
          <a:p>
            <a:endParaRPr lang="ru-RU" dirty="0"/>
          </a:p>
          <a:p>
            <a:r>
              <a:rPr lang="ru-RU" dirty="0"/>
              <a:t>Но как только операция затрагивает память, всё меняется. Если данные находятся в кеш-памяти первого уровня, доступ занимает всего несколько тактов. Если же пришлось идти глубже — в L2, L3 или в оперативную память — задержка увеличивается </a:t>
            </a:r>
            <a:r>
              <a:rPr lang="ru-RU" b="1" dirty="0"/>
              <a:t>в десятки и даже сотни раз</a:t>
            </a:r>
            <a:r>
              <a:rPr lang="ru-RU" dirty="0"/>
              <a:t>. А если речь идёт о данных в памяти другого процессорного сокета — различие измеряется уже </a:t>
            </a:r>
            <a:r>
              <a:rPr lang="ru-RU" b="1" dirty="0"/>
              <a:t>десятками микросекунд</a:t>
            </a:r>
            <a:r>
              <a:rPr lang="ru-RU" dirty="0"/>
              <a:t>.</a:t>
            </a:r>
          </a:p>
          <a:p>
            <a:endParaRPr lang="ru-RU" dirty="0"/>
          </a:p>
          <a:p>
            <a:r>
              <a:rPr lang="ru-RU" dirty="0"/>
              <a:t>Это означает, что даже внутри одной машины разница во времени доступа к данным может составлять </a:t>
            </a:r>
            <a:r>
              <a:rPr lang="ru-RU" b="1" dirty="0"/>
              <a:t>миллионы раз</a:t>
            </a:r>
            <a:r>
              <a:rPr lang="ru-RU" dirty="0"/>
              <a:t> между самой быстрой и самой медленной операцией.</a:t>
            </a:r>
          </a:p>
          <a:p>
            <a:r>
              <a:rPr lang="ru-RU" dirty="0"/>
              <a:t>Поэтому, когда мы говорим об оптимизации программ, важно помнить: не все наносекунды одинаковы. Простая операция на регистре и обращение к «неудачно расположенным» данным в памяти — это совершенно разные миры по затратам времени.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7628C5-B289-46A0-A8C0-80C1CDEFBF1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90508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7628C5-B289-46A0-A8C0-80C1CDEFBF17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29456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7628C5-B289-46A0-A8C0-80C1CDEFBF17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30133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Когда нужно разместить новый процесс, менеджер памяти ищет подходящее свободное место.</a:t>
            </a:r>
          </a:p>
          <a:p>
            <a:r>
              <a:rPr lang="ru-RU" dirty="0"/>
              <a:t>Существует несколько классических стратегий:</a:t>
            </a:r>
          </a:p>
          <a:p>
            <a:r>
              <a:rPr lang="ru-RU" b="1" dirty="0"/>
              <a:t>First </a:t>
            </a:r>
            <a:r>
              <a:rPr lang="ru-RU" b="1" dirty="0" err="1"/>
              <a:t>Fit</a:t>
            </a:r>
            <a:r>
              <a:rPr lang="ru-RU" dirty="0"/>
              <a:t> — самый простой: сканируем список и берём первую дыру достаточного размера. Он быстр и эффективен, потому что не ищет дальше, чем нужно.</a:t>
            </a:r>
          </a:p>
          <a:p>
            <a:r>
              <a:rPr lang="ru-RU" b="1" dirty="0"/>
              <a:t>Next </a:t>
            </a:r>
            <a:r>
              <a:rPr lang="ru-RU" b="1" dirty="0" err="1"/>
              <a:t>Fit</a:t>
            </a:r>
            <a:r>
              <a:rPr lang="ru-RU" dirty="0"/>
              <a:t> — похож, но начинает поиск с того места, где остановился в прошлый раз. Это немного ускоряет работу в некоторых сценариях, но по статистике работает чуть хуже.</a:t>
            </a:r>
          </a:p>
          <a:p>
            <a:r>
              <a:rPr lang="ru-RU" b="1" dirty="0"/>
              <a:t>Best </a:t>
            </a:r>
            <a:r>
              <a:rPr lang="ru-RU" b="1" dirty="0" err="1"/>
              <a:t>Fit</a:t>
            </a:r>
            <a:r>
              <a:rPr lang="ru-RU" dirty="0"/>
              <a:t> — ищет всю память и выбирает самую маленькую дыру, которая подходит. Идея в том, чтобы не тратить большие области впустую. Но на практике — работает медленнее и приводит к множеству маленьких, бесполезных дыр.</a:t>
            </a:r>
          </a:p>
          <a:p>
            <a:r>
              <a:rPr lang="ru-RU" b="1" dirty="0" err="1"/>
              <a:t>Worst</a:t>
            </a:r>
            <a:r>
              <a:rPr lang="ru-RU" b="1" dirty="0"/>
              <a:t> </a:t>
            </a:r>
            <a:r>
              <a:rPr lang="ru-RU" b="1" dirty="0" err="1"/>
              <a:t>Fit</a:t>
            </a:r>
            <a:r>
              <a:rPr lang="ru-RU" dirty="0"/>
              <a:t> — противоположная идея: брать самую большую дыру, чтобы после остался большой кусок. Моделирование показало, что это неэффективно — быстро фрагментирует память.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7628C5-B289-46A0-A8C0-80C1CDEFBF17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7027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Чтобы ускорить поиск, можно хранить </a:t>
            </a:r>
            <a:r>
              <a:rPr lang="ru-RU" b="1" dirty="0"/>
              <a:t>отдельные списки</a:t>
            </a:r>
            <a:r>
              <a:rPr lang="ru-RU" dirty="0"/>
              <a:t>: один для занятых участков, другой — только для дыр. Тогда менеджер памяти работает быстрее, ведь ему не нужно проверять процессы.</a:t>
            </a:r>
          </a:p>
          <a:p>
            <a:r>
              <a:rPr lang="ru-RU" dirty="0"/>
              <a:t>Для ещё большего ускорения список дыр можно отсортировать по </a:t>
            </a:r>
            <a:r>
              <a:rPr lang="ru-RU" b="1" dirty="0"/>
              <a:t>размеру</a:t>
            </a:r>
            <a:r>
              <a:rPr lang="ru-RU" dirty="0"/>
              <a:t> — тогда Best </a:t>
            </a:r>
            <a:r>
              <a:rPr lang="ru-RU" dirty="0" err="1"/>
              <a:t>Fit</a:t>
            </a:r>
            <a:r>
              <a:rPr lang="ru-RU" dirty="0"/>
              <a:t> найдёт нужный участок сразу. Есть и более продвинутый подход — </a:t>
            </a:r>
            <a:r>
              <a:rPr lang="ru-RU" b="1" dirty="0"/>
              <a:t>Quick </a:t>
            </a:r>
            <a:r>
              <a:rPr lang="ru-RU" b="1" dirty="0" err="1"/>
              <a:t>Fit</a:t>
            </a:r>
            <a:r>
              <a:rPr lang="ru-RU" dirty="0"/>
              <a:t>.</a:t>
            </a:r>
            <a:br>
              <a:rPr lang="ru-RU" dirty="0"/>
            </a:br>
            <a:r>
              <a:rPr lang="ru-RU" dirty="0"/>
              <a:t>В этом случае ОС ведёт несколько списков по типовым размерам — 4 КБ, 8 КБ, 12 КБ и т.д.</a:t>
            </a:r>
          </a:p>
          <a:p>
            <a:r>
              <a:rPr lang="ru-RU" dirty="0"/>
              <a:t>Если запрашивается блок на 8 КБ — система просто берёт первый из соответствующего списка.</a:t>
            </a:r>
          </a:p>
          <a:p>
            <a:r>
              <a:rPr lang="ru-RU" dirty="0"/>
              <a:t>Это делает выделение почти мгновенным, но есть проблема: при освобождении памяти </a:t>
            </a:r>
            <a:r>
              <a:rPr lang="ru-RU" b="1" dirty="0"/>
              <a:t>трудно объединять соседние участки</a:t>
            </a:r>
            <a:r>
              <a:rPr lang="ru-RU" dirty="0"/>
              <a:t>, и фрагментация растёт.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7628C5-B289-46A0-A8C0-80C1CDEFBF17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01263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b="0" dirty="0"/>
              <a:t>В итоге нет «идеального» способа управления памятью.</a:t>
            </a:r>
          </a:p>
          <a:p>
            <a:r>
              <a:rPr lang="ru-RU" b="1" dirty="0"/>
              <a:t>Битовые карты </a:t>
            </a:r>
            <a:r>
              <a:rPr lang="ru-RU" b="0" dirty="0"/>
              <a:t>просты и компактны, но плохо подходят для больших динамических систем — поиск длинной последовательности свободных блоков медленный.</a:t>
            </a:r>
          </a:p>
          <a:p>
            <a:r>
              <a:rPr lang="ru-RU" b="1" dirty="0"/>
              <a:t>Связные списки</a:t>
            </a:r>
            <a:r>
              <a:rPr lang="ru-RU" b="0" dirty="0"/>
              <a:t> гибче: можно объединять свободные области и применять разные стратегии поиска.</a:t>
            </a:r>
          </a:p>
          <a:p>
            <a:r>
              <a:rPr lang="ru-RU" b="0" dirty="0"/>
              <a:t>Однако и они не лишены проблем — фрагментация, необходимость обновлять несколько списков, сложные случаи при освобождении.</a:t>
            </a:r>
          </a:p>
          <a:p>
            <a:r>
              <a:rPr lang="ru-RU" b="0" dirty="0"/>
              <a:t>В реальных операционных системах, таких как Linux, используются гибридные схемы — например, </a:t>
            </a:r>
            <a:r>
              <a:rPr lang="ru-RU" b="0" i="1" dirty="0" err="1"/>
              <a:t>buddy</a:t>
            </a:r>
            <a:r>
              <a:rPr lang="ru-RU" b="0" dirty="0"/>
              <a:t> и </a:t>
            </a:r>
            <a:r>
              <a:rPr lang="ru-RU" b="0" i="1" dirty="0" err="1"/>
              <a:t>slab</a:t>
            </a:r>
            <a:r>
              <a:rPr lang="ru-RU" b="0" i="1" dirty="0"/>
              <a:t> </a:t>
            </a:r>
            <a:r>
              <a:rPr lang="ru-RU" b="0" i="1" dirty="0" err="1"/>
              <a:t>allocators</a:t>
            </a:r>
            <a:r>
              <a:rPr lang="ru-RU" b="0" dirty="0"/>
              <a:t>, которые сочетают простоту битовых карт и гибкость списков.</a:t>
            </a:r>
          </a:p>
          <a:p>
            <a:r>
              <a:rPr lang="ru-RU" b="0" dirty="0"/>
              <a:t>Управление памятью — это не просто хранение данных, а постоянный баланс между скоростью, экономией и предсказуемостью.</a:t>
            </a:r>
          </a:p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7628C5-B289-46A0-A8C0-80C1CDEFBF17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97243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b="0" dirty="0"/>
              <a:t>Мы уже видели, как </a:t>
            </a:r>
            <a:r>
              <a:rPr lang="ru-RU" b="0" dirty="0" err="1"/>
              <a:t>base</a:t>
            </a:r>
            <a:r>
              <a:rPr lang="ru-RU" b="0" dirty="0"/>
              <a:t> и </a:t>
            </a:r>
            <a:r>
              <a:rPr lang="ru-RU" b="0" dirty="0" err="1"/>
              <a:t>limit</a:t>
            </a:r>
            <a:r>
              <a:rPr lang="ru-RU" b="0" dirty="0"/>
              <a:t> регистры позволили изолировать программы и дать каждой свой диапазон адресов.</a:t>
            </a:r>
          </a:p>
          <a:p>
            <a:r>
              <a:rPr lang="ru-RU" b="0" dirty="0"/>
              <a:t>Но вскоре выяснилось, что этого недостаточно.</a:t>
            </a:r>
            <a:br>
              <a:rPr lang="ru-RU" b="0" dirty="0"/>
            </a:br>
            <a:r>
              <a:rPr lang="ru-RU" b="0" dirty="0"/>
              <a:t>Современные приложения — огромные: графические редакторы, браузеры, IDE. Даже при десятках гигабайт RAM все они не могут находиться в памяти одновременно.</a:t>
            </a:r>
          </a:p>
          <a:p>
            <a:r>
              <a:rPr lang="ru-RU" b="0" dirty="0"/>
              <a:t>Кроме того, пользователь хочет, чтобы десятки программ были «открыты» — пусть и не активны.</a:t>
            </a:r>
          </a:p>
          <a:p>
            <a:r>
              <a:rPr lang="ru-RU" b="0" dirty="0"/>
              <a:t>Поэтому понадобился новый подход, который позволил бы выполнять программы, размер которых больше физической памяти, и при этом не блокировать процессор во время обмена данными.</a:t>
            </a:r>
          </a:p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7628C5-B289-46A0-A8C0-80C1CDEFBF17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40711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b="0" dirty="0"/>
              <a:t>Проблема программ, не помещающихся в память, стара как вычислительная техника.</a:t>
            </a:r>
          </a:p>
          <a:p>
            <a:r>
              <a:rPr lang="ru-RU" b="0" dirty="0"/>
              <a:t>В 60-е годы решение нашли в виде так называемых </a:t>
            </a:r>
            <a:r>
              <a:rPr lang="ru-RU" b="0" dirty="0" err="1"/>
              <a:t>overlays</a:t>
            </a:r>
            <a:r>
              <a:rPr lang="ru-RU" b="0" dirty="0"/>
              <a:t> — наложений. Программист делил приложение на части: при запуске в память загружался только диспетчер </a:t>
            </a:r>
            <a:r>
              <a:rPr lang="ru-RU" b="0" dirty="0" err="1"/>
              <a:t>overlays</a:t>
            </a:r>
            <a:r>
              <a:rPr lang="ru-RU" b="0" dirty="0"/>
              <a:t> и первая часть программы.</a:t>
            </a:r>
          </a:p>
          <a:p>
            <a:r>
              <a:rPr lang="ru-RU" b="0" dirty="0"/>
              <a:t>Когда требовался другой модуль, первый выгружался, а новый загружался поверх него.</a:t>
            </a:r>
          </a:p>
          <a:p>
            <a:r>
              <a:rPr lang="ru-RU" b="0" dirty="0"/>
              <a:t>Это работало, но было крайне неудобно: всё нужно было планировать вручную.</a:t>
            </a:r>
            <a:br>
              <a:rPr lang="ru-RU" b="0" dirty="0"/>
            </a:br>
            <a:r>
              <a:rPr lang="ru-RU" b="0" dirty="0"/>
              <a:t>Каждый </a:t>
            </a:r>
            <a:r>
              <a:rPr lang="ru-RU" b="0" dirty="0" err="1"/>
              <a:t>overlay</a:t>
            </a:r>
            <a:r>
              <a:rPr lang="ru-RU" b="0" dirty="0"/>
              <a:t> нужно было заранее «вырезать» из программы, описать зависимости и точки переключения. Любая ошибка в расчётах — и программа падала.</a:t>
            </a:r>
          </a:p>
          <a:p>
            <a:r>
              <a:rPr lang="ru-RU" b="0" dirty="0"/>
              <a:t>Вскоре стало очевидно: машина должна делать это сама.</a:t>
            </a:r>
          </a:p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7628C5-B289-46A0-A8C0-80C1CDEFBF17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44489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Идея виртуальной памяти появилась в начале 60-х. Её суть проста и гениальна:</a:t>
            </a:r>
          </a:p>
          <a:p>
            <a:r>
              <a:rPr lang="ru-RU" dirty="0"/>
              <a:t>Каждая программа получает собственное </a:t>
            </a:r>
            <a:r>
              <a:rPr lang="ru-RU" b="1" dirty="0"/>
              <a:t>виртуальное адресное пространство</a:t>
            </a:r>
            <a:r>
              <a:rPr lang="ru-RU" dirty="0"/>
              <a:t> — например, от 0 до 4 ГБ.</a:t>
            </a:r>
          </a:p>
          <a:p>
            <a:r>
              <a:rPr lang="ru-RU" dirty="0"/>
              <a:t>Но реально в памяти находятся только те части программы, которые действительно нужны в данный момент.</a:t>
            </a:r>
          </a:p>
          <a:p>
            <a:r>
              <a:rPr lang="ru-RU" dirty="0"/>
              <a:t>Всё пространство делится на </a:t>
            </a:r>
            <a:r>
              <a:rPr lang="ru-RU" b="1" dirty="0"/>
              <a:t>страницы</a:t>
            </a:r>
            <a:r>
              <a:rPr lang="ru-RU" dirty="0"/>
              <a:t> — небольшие куски (обычно по 4 КБ).</a:t>
            </a:r>
          </a:p>
          <a:p>
            <a:r>
              <a:rPr lang="ru-RU" dirty="0"/>
              <a:t>При обращении к данным, находящимся в памяти, процессор автоматически выполняет преобразование виртуального адреса в физический.</a:t>
            </a:r>
          </a:p>
          <a:p>
            <a:r>
              <a:rPr lang="ru-RU" dirty="0"/>
              <a:t>Если нужная страница отсутствует, возникает </a:t>
            </a:r>
            <a:r>
              <a:rPr lang="ru-RU" b="1" dirty="0"/>
              <a:t>ошибка отсутствия страницы (</a:t>
            </a:r>
            <a:r>
              <a:rPr lang="ru-RU" b="1" dirty="0" err="1"/>
              <a:t>page</a:t>
            </a:r>
            <a:r>
              <a:rPr lang="ru-RU" b="1" dirty="0"/>
              <a:t> </a:t>
            </a:r>
            <a:r>
              <a:rPr lang="ru-RU" b="1" dirty="0" err="1"/>
              <a:t>fault</a:t>
            </a:r>
            <a:r>
              <a:rPr lang="ru-RU" b="1" dirty="0"/>
              <a:t>)</a:t>
            </a:r>
            <a:r>
              <a:rPr lang="ru-RU" dirty="0"/>
              <a:t> — ОС загружает её с диска и повторяет команду.</a:t>
            </a:r>
          </a:p>
          <a:p>
            <a:r>
              <a:rPr lang="ru-RU" dirty="0"/>
              <a:t>Таким образом, создаётся </a:t>
            </a:r>
            <a:r>
              <a:rPr lang="ru-RU" b="1" dirty="0"/>
              <a:t>иллюзия безграничной памяти</a:t>
            </a:r>
            <a:r>
              <a:rPr lang="ru-RU" dirty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7628C5-B289-46A0-A8C0-80C1CDEFBF17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35094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 основе работы виртуальной памяти лежит </a:t>
            </a:r>
            <a:r>
              <a:rPr lang="ru-RU" b="1" dirty="0"/>
              <a:t>таблица соответствия страниц</a:t>
            </a:r>
            <a:r>
              <a:rPr lang="ru-RU" dirty="0"/>
              <a:t>.</a:t>
            </a:r>
          </a:p>
          <a:p>
            <a:r>
              <a:rPr lang="ru-RU" dirty="0"/>
              <a:t>Процессор знает, как преобразовать виртуальный адрес в физический, если страница уже находится в оперативной памяти.</a:t>
            </a:r>
          </a:p>
          <a:p>
            <a:r>
              <a:rPr lang="ru-RU" dirty="0"/>
              <a:t>Если же нет — он посылает сигнал операционной системе: «нужной страницы нет».</a:t>
            </a:r>
            <a:br>
              <a:rPr lang="ru-RU" dirty="0"/>
            </a:br>
            <a:r>
              <a:rPr lang="ru-RU" dirty="0"/>
              <a:t>ОС загружает нужный блок данных с диска, обновляет таблицу и повторяет инструкцию.</a:t>
            </a:r>
          </a:p>
          <a:p>
            <a:r>
              <a:rPr lang="ru-RU" dirty="0"/>
              <a:t>Всё это происходит полностью прозрачно для программы — она даже не подозревает, что часть её данных только что была загружена с SSD.</a:t>
            </a:r>
          </a:p>
          <a:p>
            <a:r>
              <a:rPr lang="ru-RU" dirty="0"/>
              <a:t>Это позволяет системе держать в памяти лишь активные страницы, а остальное хранить во внешней памяти, что экономит ресурсы и даёт многозадачность.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7628C5-B289-46A0-A8C0-80C1CDEFBF17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9461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Основным инструментом управления памятью в операционной системе является </a:t>
            </a:r>
            <a:r>
              <a:rPr lang="ru-RU" b="1" dirty="0"/>
              <a:t>менеджер памяти</a:t>
            </a:r>
            <a:r>
              <a:rPr lang="ru-RU" dirty="0"/>
              <a:t>. Это компонент, который ведёт учёт всех занятых и свободных участков памяти.</a:t>
            </a:r>
          </a:p>
          <a:p>
            <a:r>
              <a:rPr lang="ru-RU" dirty="0"/>
              <a:t>Когда программа запускается, менеджер выделяет ей нужный объём. Когда программа завершается — освобождает его для других процессов.</a:t>
            </a:r>
          </a:p>
          <a:p>
            <a:r>
              <a:rPr lang="ru-RU" dirty="0"/>
              <a:t>Это кажется простым, но на практике чрезвычайно сложно, особенно когда одновременно работают десятки процессов, а объёмы памяти динамически меняются.</a:t>
            </a:r>
          </a:p>
          <a:p>
            <a:r>
              <a:rPr lang="ru-RU" dirty="0"/>
              <a:t>Отдельно стоит сказать, что управление кешем обычно выполняется на уровне </a:t>
            </a:r>
            <a:r>
              <a:rPr lang="ru-RU" b="1" dirty="0"/>
              <a:t>аппаратуры</a:t>
            </a:r>
            <a:r>
              <a:rPr lang="ru-RU" dirty="0"/>
              <a:t>, а не операционной системы. ОС работает в основном с RAM — то есть с оперативной памятью и её виртуальными абстракциями.</a:t>
            </a:r>
          </a:p>
          <a:p>
            <a:endParaRPr lang="ru-RU" dirty="0"/>
          </a:p>
          <a:p>
            <a:r>
              <a:rPr lang="ru-RU" dirty="0"/>
              <a:t>Существует множество схем управления памятью: от примитивных, где программа занимает одну непрерывную область, до сложных систем с виртуальной памятью, подкачкой страниц и динамическим распределением ресурсов.</a:t>
            </a:r>
          </a:p>
          <a:p>
            <a:r>
              <a:rPr lang="ru-RU" dirty="0"/>
              <a:t>В этой лекции мы будем двигаться от простого к сложному — рассмотрим базовые принципы, а потом более интеллектуальные механизмы.</a:t>
            </a:r>
          </a:p>
          <a:p>
            <a:r>
              <a:rPr lang="ru-RU" dirty="0"/>
              <a:t>Управление постоянным хранилищем — то есть дисками или SSD — это уже другая область, которую мы изучим в одной из следующих тем. Сейчас же нас интересует только то, как операционная система обращается с </a:t>
            </a:r>
            <a:r>
              <a:rPr lang="ru-RU" b="1" dirty="0"/>
              <a:t>оперативной памятью</a:t>
            </a:r>
            <a:r>
              <a:rPr lang="ru-RU" dirty="0"/>
              <a:t>.</a:t>
            </a: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7628C5-B289-46A0-A8C0-80C1CDEFBF1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2110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 самых ранних компьютерах память не делилась и не защищалась — программа напрямую обращалась к физическим ячейкам.</a:t>
            </a:r>
          </a:p>
          <a:p>
            <a:r>
              <a:rPr lang="ru-RU" dirty="0"/>
              <a:t>Например, инструкция </a:t>
            </a:r>
            <a:r>
              <a:rPr lang="ru-RU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MOV R1,1000</a:t>
            </a:r>
            <a:r>
              <a:rPr lang="ru-RU" dirty="0"/>
              <a:t> буквально означала: «прочитать байт из физического адреса 1000 и записать его в регистр R1».</a:t>
            </a:r>
          </a:p>
          <a:p>
            <a:r>
              <a:rPr lang="ru-RU" dirty="0"/>
              <a:t>Если в системе запущена вторая программа, и она тоже обращается к адресу 1000, — данные первой просто стираются.</a:t>
            </a:r>
          </a:p>
          <a:p>
            <a:r>
              <a:rPr lang="ru-RU" dirty="0"/>
              <a:t>Таким образом, </a:t>
            </a:r>
            <a:r>
              <a:rPr lang="ru-RU" b="1" dirty="0"/>
              <a:t>совместное выполнение нескольких программ было невозможно</a:t>
            </a:r>
            <a:r>
              <a:rPr lang="ru-RU" dirty="0"/>
              <a:t>. Даже простая ошибка в пользовательском коде могла полностью «убить» операционную систему, потому что память у всех была общая.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7628C5-B289-46A0-A8C0-80C1CDEFBF1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3239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Инженеры решали вопрос — где разместить саму операционную систему.</a:t>
            </a:r>
          </a:p>
          <a:p>
            <a:r>
              <a:rPr lang="ru-RU" dirty="0"/>
              <a:t>В старых мейнфреймах ОС хранилась </a:t>
            </a:r>
            <a:r>
              <a:rPr lang="ru-RU" b="1" dirty="0"/>
              <a:t>внизу оперативной памяти</a:t>
            </a:r>
            <a:r>
              <a:rPr lang="ru-RU" dirty="0"/>
              <a:t>. В таком случае любая программа могла по ошибке записать данные в системную область и повредить ядро ОС.</a:t>
            </a:r>
          </a:p>
          <a:p>
            <a:r>
              <a:rPr lang="ru-RU" dirty="0"/>
              <a:t>Позже стали размещать ОС или её часть </a:t>
            </a:r>
            <a:r>
              <a:rPr lang="ru-RU" b="1" dirty="0"/>
              <a:t>в постоянной памяти (ROM)</a:t>
            </a:r>
            <a:r>
              <a:rPr lang="ru-RU" dirty="0"/>
              <a:t> — туда нельзя было записывать данные, что защищало систему от сбоев.</a:t>
            </a:r>
          </a:p>
          <a:p>
            <a:r>
              <a:rPr lang="ru-RU" dirty="0"/>
              <a:t>В первых персональных компьютерах, например под MS-DOS, так хранился </a:t>
            </a:r>
            <a:r>
              <a:rPr lang="ru-RU" b="1" dirty="0"/>
              <a:t>BIOS</a:t>
            </a:r>
            <a:r>
              <a:rPr lang="ru-RU" dirty="0"/>
              <a:t> — набор базовых драйверов, встроенных в ROM.</a:t>
            </a:r>
          </a:p>
          <a:p>
            <a:r>
              <a:rPr lang="ru-RU" dirty="0"/>
              <a:t>Но все эти схемы имели один общий недостаток — </a:t>
            </a:r>
            <a:r>
              <a:rPr lang="ru-RU" b="1" dirty="0"/>
              <a:t>не было защиты пользовательской и системной памяти</a:t>
            </a:r>
            <a:r>
              <a:rPr lang="ru-RU" dirty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7628C5-B289-46A0-A8C0-80C1CDEFBF1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843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Когда пользователь вводил команду, операционная система </a:t>
            </a:r>
            <a:r>
              <a:rPr lang="ru-RU" b="1" dirty="0"/>
              <a:t>загружала программу из внешнего носителя</a:t>
            </a:r>
            <a:r>
              <a:rPr lang="ru-RU" dirty="0"/>
              <a:t> — например, с ленты или диска — в оперативную память.</a:t>
            </a:r>
          </a:p>
          <a:p>
            <a:r>
              <a:rPr lang="ru-RU" dirty="0"/>
              <a:t>После завершения работы программа выгружалась, и память полностью </a:t>
            </a:r>
            <a:r>
              <a:rPr lang="ru-RU" b="1" dirty="0"/>
              <a:t>освобождалась под следующую</a:t>
            </a:r>
            <a:r>
              <a:rPr lang="ru-RU" dirty="0"/>
              <a:t>.</a:t>
            </a:r>
          </a:p>
          <a:p>
            <a:r>
              <a:rPr lang="ru-RU" dirty="0"/>
              <a:t>Иногда говорили о «параллельной работе» через потоки, но это было иллюзорно: потоки разделяют одно и то же адресное пространство, а значит, </a:t>
            </a:r>
            <a:r>
              <a:rPr lang="ru-RU" b="1" dirty="0"/>
              <a:t>реальной изоляции всё равно нет</a:t>
            </a:r>
            <a:r>
              <a:rPr lang="ru-RU" dirty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7628C5-B289-46A0-A8C0-80C1CDEFBF1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80347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Первая идея — использовать </a:t>
            </a:r>
            <a:r>
              <a:rPr lang="ru-RU" b="1" dirty="0" err="1"/>
              <a:t>своппинг</a:t>
            </a:r>
            <a:r>
              <a:rPr lang="ru-RU" dirty="0"/>
              <a:t>: сохранить состояние памяти на диск, затем загрузить другое приложение. Так появилось иллюзия многозадачности — хотя в памяти всё равно находилась только одна программа.</a:t>
            </a:r>
          </a:p>
          <a:p>
            <a:r>
              <a:rPr lang="ru-RU" dirty="0"/>
              <a:t>Второй путь — добавить аппаратную защиту. В 60-е годы IBM реализовала её в модели </a:t>
            </a:r>
            <a:r>
              <a:rPr lang="ru-RU" b="1" dirty="0"/>
              <a:t>IBM 360</a:t>
            </a:r>
            <a:r>
              <a:rPr lang="ru-RU" dirty="0"/>
              <a:t>.</a:t>
            </a:r>
          </a:p>
          <a:p>
            <a:r>
              <a:rPr lang="ru-RU" dirty="0"/>
              <a:t>Память делилась на блоки по 2 КБ, каждому присваивался 4-битный </a:t>
            </a:r>
            <a:r>
              <a:rPr lang="ru-RU" b="1" dirty="0"/>
              <a:t>ключ защиты</a:t>
            </a:r>
            <a:r>
              <a:rPr lang="ru-RU" dirty="0"/>
              <a:t>, который хранился в процессоре.</a:t>
            </a:r>
          </a:p>
          <a:p>
            <a:r>
              <a:rPr lang="ru-RU" dirty="0"/>
              <a:t>Каждый процесс имел свой ключ (в регистре PSW), и если он пытался обратиться к блоку памяти с другим ключом — происходило аппаратное прерывание.</a:t>
            </a:r>
          </a:p>
          <a:p>
            <a:r>
              <a:rPr lang="ru-RU" dirty="0"/>
              <a:t>Это впервые позволило защитить операционную систему и другие процессы от случайных (или злонамеренных) записей в чужую память.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7628C5-B289-46A0-A8C0-80C1CDEFBF1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3304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b="0" dirty="0"/>
              <a:t>Даже при наличии защиты программ оставалась другая проблема: они всё равно ссылались на абсолютные адреса.</a:t>
            </a:r>
          </a:p>
          <a:p>
            <a:r>
              <a:rPr lang="ru-RU" b="0" dirty="0"/>
              <a:t>Если одну программу загрузить не с нуля, а с адреса, скажем, 16 384, то все её инструкции вида </a:t>
            </a:r>
            <a:r>
              <a:rPr lang="ru-RU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JMP 28</a:t>
            </a:r>
            <a:r>
              <a:rPr lang="ru-RU" b="0" dirty="0"/>
              <a:t> больше не ведут туда, куда должны.</a:t>
            </a:r>
          </a:p>
          <a:p>
            <a:r>
              <a:rPr lang="ru-RU" b="0" dirty="0"/>
              <a:t>В примере из IBM 360 программа прыгает не в свой код, а в середину другой программы. Результат — мгновенный сбой.</a:t>
            </a:r>
          </a:p>
          <a:p>
            <a:r>
              <a:rPr lang="ru-RU" b="0" dirty="0"/>
              <a:t>Это показало, что нужно не просто защитить память, но и дать каждой программе собственное адресное пространство.</a:t>
            </a:r>
          </a:p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7628C5-B289-46A0-A8C0-80C1CDEFBF1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7905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87F253-FD4E-711E-D0DC-7CEFDBECD8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76AC67-6AC4-5AB2-A031-3F83D99F7C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14B849-079E-E6CB-BF9B-9D16594B6F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4F302-4669-48F0-BDC5-3A92BFE05298}" type="datetimeFigureOut">
              <a:rPr lang="en-US" smtClean="0"/>
              <a:t>11/26/25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913B5A-DA5C-8626-8D9F-933669B025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C064D9-5F25-F424-DE49-2CF760FD2D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B7544C-D7BF-4CCA-B889-96A0906CE8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2370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FD9008-A140-2B4B-1508-656DA9D730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A7FF39-A43E-FE17-01DB-A84E5C8F9A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13200D-B8CE-97E5-2CDA-0956F4AE08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4F302-4669-48F0-BDC5-3A92BFE05298}" type="datetimeFigureOut">
              <a:rPr lang="en-US" smtClean="0"/>
              <a:t>11/26/25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30FBB0-FE7B-95C7-F006-93045E9822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BD792E-0BC4-FB54-D96D-1D2585A8F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B7544C-D7BF-4CCA-B889-96A0906CE8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8533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0EC03AD-D454-842A-BF7B-E174A80A754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BD673A-556D-272F-3FEF-6286C41B66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01C7D9-7D09-4F09-5F9E-A73075A52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4F302-4669-48F0-BDC5-3A92BFE05298}" type="datetimeFigureOut">
              <a:rPr lang="en-US" smtClean="0"/>
              <a:t>11/26/25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9D903B-F2FA-BE5B-2EFA-CD8BDF3D2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3DEB25-7584-FA0E-5BD9-E684D86BFA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B7544C-D7BF-4CCA-B889-96A0906CE8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8177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FB737-651B-665D-874E-2B5B93C53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68546F-6230-217D-8EEC-519AB5A497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80A11C-6216-403F-C950-991430C6BD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4F302-4669-48F0-BDC5-3A92BFE05298}" type="datetimeFigureOut">
              <a:rPr lang="en-US" smtClean="0"/>
              <a:t>11/26/25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CEB564-0648-8914-A23C-92EE9B8F89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8875D1-81D0-AFE9-6191-3215F5E28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B7544C-D7BF-4CCA-B889-96A0906CE8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8768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D3DF28-0341-6E20-BD8C-AA29C111CB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60AA9B-5DD9-9CE1-0B67-EA92607E3C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BFE4E6-E8BF-340A-1934-2B14DA53D5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4F302-4669-48F0-BDC5-3A92BFE05298}" type="datetimeFigureOut">
              <a:rPr lang="en-US" smtClean="0"/>
              <a:t>11/26/25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C9756B-AB39-4CCD-2559-DA1961DFB3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D9A4DC-255A-031F-1602-8A31FB7DE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B7544C-D7BF-4CCA-B889-96A0906CE8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6384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4D7CC0-F81E-CBEA-14D0-571423032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5FB285-71CF-9CE7-3A6A-F340BF2024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634782-9648-02DE-875D-2C4FAB70CF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BFCFD9-D07F-250D-CD93-07153003FD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4F302-4669-48F0-BDC5-3A92BFE05298}" type="datetimeFigureOut">
              <a:rPr lang="en-US" smtClean="0"/>
              <a:t>11/26/25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DAAB7D-EBAE-20BC-90AA-C9EBD756A1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28D7CB-7738-C2EB-9C34-6BD9046561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B7544C-D7BF-4CCA-B889-96A0906CE8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8929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A85FA0-05ED-9900-073E-60AB28AED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D55992-E490-048E-41E9-9EE2E4ED01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873D69-35B1-D944-72BE-651DEF962D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BF4B974-CF24-C90F-65AE-E54116452B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C9D68E5-E0A3-2E92-81DE-3F869FA089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A88C8F7-DA38-2BC9-54B5-18EAF9DEAE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4F302-4669-48F0-BDC5-3A92BFE05298}" type="datetimeFigureOut">
              <a:rPr lang="en-US" smtClean="0"/>
              <a:t>11/26/25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C0B376E-D1DC-08BA-176B-83E2A63933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E08AD39-A439-BFBD-D8D2-FE8CA185B4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B7544C-D7BF-4CCA-B889-96A0906CE8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7716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DAD1B-2EE6-EDB4-ED2D-666D7CEA59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C53686F-0E49-1E7F-98B0-38312E58A3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4F302-4669-48F0-BDC5-3A92BFE05298}" type="datetimeFigureOut">
              <a:rPr lang="en-US" smtClean="0"/>
              <a:t>11/26/25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F962FA-DF60-E6A7-8FF7-F01A156068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D0EF60-1D19-0126-8E1F-BB464D147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B7544C-D7BF-4CCA-B889-96A0906CE8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3446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5E793D8-A5CB-E03B-FF83-1361157935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4F302-4669-48F0-BDC5-3A92BFE05298}" type="datetimeFigureOut">
              <a:rPr lang="en-US" smtClean="0"/>
              <a:t>11/26/25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E16D766-B4DE-59B3-6DC5-0064835E33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68256F-DA4C-6B46-FC2B-253C415F2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B7544C-D7BF-4CCA-B889-96A0906CE8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0353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706A60-FA68-4BFB-DF06-D5D840E1F4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5DFCBD-A336-87B7-E849-7AA74F4E97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F7E1DD-1BD0-7DD5-A715-DBFBBE8A68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07D3F6-AC93-21DD-E629-FAE09B3408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4F302-4669-48F0-BDC5-3A92BFE05298}" type="datetimeFigureOut">
              <a:rPr lang="en-US" smtClean="0"/>
              <a:t>11/26/25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9E1F81-96FF-0615-1842-D47D62D76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CCBE6F-574F-AFC5-221B-D5CC01C36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B7544C-D7BF-4CCA-B889-96A0906CE8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0212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37106-5E1C-5F7A-F0E0-9E48DEE8DD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05FF9AA-0123-E7BF-9177-7FA06F1B08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419279-9000-8C26-8EF1-C287850E2C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1A4181-BB1D-252C-03A2-CCF913591D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4F302-4669-48F0-BDC5-3A92BFE05298}" type="datetimeFigureOut">
              <a:rPr lang="en-US" smtClean="0"/>
              <a:t>11/26/25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CC0F93-319A-B0D1-3B51-FC68DC4F59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759794-8121-DAA9-3558-EDB591065D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B7544C-D7BF-4CCA-B889-96A0906CE8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7105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21A6FB5-5B6E-98C5-4945-CB228D07F7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6FA976-C11A-5FB6-6AD8-3C26385E15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8211BB-A077-37B2-94E3-326D15F8B7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604F302-4669-48F0-BDC5-3A92BFE05298}" type="datetimeFigureOut">
              <a:rPr lang="en-US" smtClean="0"/>
              <a:t>11/26/25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107420-7D69-C70A-1683-30C6458DBB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BE9498-7E0D-6B02-0FC2-CB3D95B4A9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3B7544C-D7BF-4CCA-B889-96A0906CE8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397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ecos.sourceware.org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gi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hyperlink" Target="http://ithare.com/infographics-operation-costs-in-cpu-clock-cycles/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E54C7-55A6-C035-B3E6-F30FE2ABEFA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Операционные системы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FF2474-7F2B-B714-0758-5A483FD08F9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Лекция 9. Управление памятью. Часть 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37102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424E66-98FF-56E9-EE1A-F364FDA88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Первые попытки многозадачности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8C532-6A18-41C9-5E69-16A38838E5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3336"/>
            <a:ext cx="10515600" cy="5114440"/>
          </a:xfrm>
        </p:spPr>
        <p:txBody>
          <a:bodyPr>
            <a:normAutofit fontScale="92500" lnSpcReduction="10000"/>
          </a:bodyPr>
          <a:lstStyle/>
          <a:p>
            <a:r>
              <a:rPr lang="ru-RU" dirty="0"/>
              <a:t>Первая идея — использовать </a:t>
            </a:r>
            <a:r>
              <a:rPr lang="ru-RU" b="1" dirty="0" err="1"/>
              <a:t>своппинг</a:t>
            </a:r>
            <a:r>
              <a:rPr lang="ru-RU" dirty="0"/>
              <a:t>: сохранить состояние памяти на диск, затем загрузить другое приложение. Так появилось иллюзия многозадачности — хотя в памяти всё равно находилась только одна программа.</a:t>
            </a:r>
          </a:p>
          <a:p>
            <a:r>
              <a:rPr lang="ru-RU" dirty="0"/>
              <a:t>Второй путь — добавить аппаратную защиту. В 60-е годы IBM реализовала её в модели </a:t>
            </a:r>
            <a:r>
              <a:rPr lang="ru-RU" b="1" dirty="0"/>
              <a:t>IBM 360</a:t>
            </a:r>
            <a:r>
              <a:rPr lang="ru-RU" dirty="0"/>
              <a:t>.</a:t>
            </a:r>
          </a:p>
          <a:p>
            <a:r>
              <a:rPr lang="ru-RU" dirty="0"/>
              <a:t>Память делилась на блоки по 2 КБ, каждому присваивался 4-битный </a:t>
            </a:r>
            <a:r>
              <a:rPr lang="ru-RU" b="1" dirty="0"/>
              <a:t>ключ защиты</a:t>
            </a:r>
            <a:r>
              <a:rPr lang="ru-RU" dirty="0"/>
              <a:t>, который хранился в процессоре.</a:t>
            </a:r>
          </a:p>
          <a:p>
            <a:r>
              <a:rPr lang="ru-RU" dirty="0"/>
              <a:t>Каждый процесс имел свой ключ (в регистре PSW), и если он пытался обратиться к блоку памяти с другим ключом — происходило аппаратное прерывание.</a:t>
            </a:r>
          </a:p>
          <a:p>
            <a:r>
              <a:rPr lang="ru-RU" dirty="0"/>
              <a:t>Это впервые позволило защитить операционную систему и другие процессы от случайных (или злонамеренных) записей в чужую память.</a:t>
            </a:r>
          </a:p>
        </p:txBody>
      </p:sp>
    </p:spTree>
    <p:extLst>
      <p:ext uri="{BB962C8B-B14F-4D97-AF65-F5344CB8AC3E}">
        <p14:creationId xmlns:p14="http://schemas.microsoft.com/office/powerpoint/2010/main" val="32703734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9AC5E2-9825-89C4-8AFE-469FD75E3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Проблема абсолютных адресов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21BB0D-8B57-3805-0A14-A4248BB8D9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54144"/>
          </a:xfrm>
        </p:spPr>
        <p:txBody>
          <a:bodyPr>
            <a:normAutofit/>
          </a:bodyPr>
          <a:lstStyle/>
          <a:p>
            <a:r>
              <a:rPr lang="ru-RU" dirty="0"/>
              <a:t>Программы использовали жёсткие адреса для хранения данных и меток в коде</a:t>
            </a:r>
          </a:p>
          <a:p>
            <a:r>
              <a:rPr lang="ru-RU" dirty="0"/>
              <a:t>При загрузке программы в другое место памяти адреса становились неверными и программа не работал</a:t>
            </a:r>
          </a:p>
          <a:p>
            <a:r>
              <a:rPr lang="ru-RU" b="0" dirty="0"/>
              <a:t>Если одну программу загрузить не с нуля, а с адреса, скажем, 16 384, то все её инструкции вида </a:t>
            </a:r>
            <a:r>
              <a:rPr lang="ru-RU" sz="28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JMP 28</a:t>
            </a:r>
            <a:r>
              <a:rPr lang="ru-RU" b="0" dirty="0"/>
              <a:t> больше не ведут туда, куда должны.</a:t>
            </a:r>
          </a:p>
          <a:p>
            <a:r>
              <a:rPr lang="ru-RU" b="0" dirty="0"/>
              <a:t>Программа прыгает не в свой код, а в середину другой программы. Результат — мгновенный сбой.</a:t>
            </a:r>
          </a:p>
          <a:p>
            <a:r>
              <a:rPr lang="ru-RU" b="0" dirty="0"/>
              <a:t>Это показало, что нужно не просто защитить память, но и дать каждой программе собственное адресное пространство.</a:t>
            </a:r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039601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16AE74C-AB6A-102F-B405-64B2B6238A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4997" y="0"/>
            <a:ext cx="9082006" cy="6847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5713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54AC97-D0AE-729B-13A6-FA0CE2418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Статическая релокация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3E9625-83A3-1F74-B872-8D394ABB1C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Временным решением стала </a:t>
            </a:r>
            <a:r>
              <a:rPr lang="ru-RU" b="1" dirty="0"/>
              <a:t>статическая релокация</a:t>
            </a:r>
            <a:r>
              <a:rPr lang="ru-RU" dirty="0"/>
              <a:t>.</a:t>
            </a:r>
          </a:p>
          <a:p>
            <a:r>
              <a:rPr lang="ru-RU" dirty="0"/>
              <a:t>При загрузке программы система добавляла базовый адрес (</a:t>
            </a:r>
            <a:r>
              <a:rPr lang="ru-RU" dirty="0" err="1"/>
              <a:t>offset</a:t>
            </a:r>
            <a:r>
              <a:rPr lang="ru-RU" dirty="0"/>
              <a:t>) ко всем командам, где встречались ссылки на память.</a:t>
            </a:r>
          </a:p>
          <a:p>
            <a:r>
              <a:rPr lang="ru-RU" dirty="0"/>
              <a:t>Например, если программа загружается с адреса 16 384, то команда </a:t>
            </a:r>
            <a:r>
              <a:rPr lang="ru-RU" sz="2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JMP 28</a:t>
            </a:r>
            <a:r>
              <a:rPr lang="ru-RU" dirty="0"/>
              <a:t> превращается в </a:t>
            </a:r>
            <a:r>
              <a:rPr lang="ru-RU" sz="2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JMP 16 412</a:t>
            </a:r>
            <a:r>
              <a:rPr lang="ru-RU" dirty="0"/>
              <a:t>.</a:t>
            </a:r>
          </a:p>
          <a:p>
            <a:r>
              <a:rPr lang="ru-RU" dirty="0"/>
              <a:t>Проблема в том, что загрузчику нужно знать, где в коде адреса, а где просто числа. Иначе можно случайно изменить константы, что приведёт к ошибкам.</a:t>
            </a:r>
          </a:p>
          <a:p>
            <a:r>
              <a:rPr lang="ru-RU" dirty="0"/>
              <a:t>В результате загрузка становилась медленной и ненадёжной.</a:t>
            </a:r>
          </a:p>
        </p:txBody>
      </p:sp>
    </p:spTree>
    <p:extLst>
      <p:ext uri="{BB962C8B-B14F-4D97-AF65-F5344CB8AC3E}">
        <p14:creationId xmlns:p14="http://schemas.microsoft.com/office/powerpoint/2010/main" val="33878901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C40F8-D8E5-5F3B-23D1-03EEFE81A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Прямой доступ к памяти в современных системах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FEE95B-26AA-A489-DD26-4B9C25B75E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Современные встроенные устройства и банковские карты всё ещё используют абсолютную адресацию</a:t>
            </a:r>
          </a:p>
          <a:p>
            <a:r>
              <a:rPr lang="ru-RU" dirty="0"/>
              <a:t>Софт фиксирован, пользователи не могут менять программы</a:t>
            </a:r>
          </a:p>
          <a:p>
            <a:r>
              <a:rPr lang="ru-RU" dirty="0"/>
              <a:t>Некоторые простые ОС — это просто библиотеки с системными вызовами</a:t>
            </a:r>
          </a:p>
          <a:p>
            <a:r>
              <a:rPr lang="ru-RU" dirty="0"/>
              <a:t>Пример: e-Cos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https://ecos.sourceware.org/</a:t>
            </a:r>
            <a:endParaRPr lang="en-US" dirty="0"/>
          </a:p>
        </p:txBody>
      </p:sp>
      <p:pic>
        <p:nvPicPr>
          <p:cNvPr id="5" name="Picture 4" descr="A red and black logo&#10;&#10;AI-generated content may be incorrect.">
            <a:extLst>
              <a:ext uri="{FF2B5EF4-FFF2-40B4-BE49-F238E27FC236}">
                <a16:creationId xmlns:a16="http://schemas.microsoft.com/office/drawing/2014/main" id="{2295F4D5-A298-6672-A790-A8169B590D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8800" y="5481638"/>
            <a:ext cx="1905000" cy="60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9753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638239C-C156-0AF2-A99F-7BCB5368F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Адресные пространства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25946C-6627-09D1-C449-D95D42283A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шаг от физической памяти к абстракции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98349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8CAE738-57FF-F667-393F-812560F8BE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Зачем нужна абстракция памяти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DD7F6D0-90C3-D0B7-6CB4-1A75654961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ru-RU" dirty="0"/>
              <a:t>Когда программа имеет доступ к каждому байту физической памяти, это опасно.</a:t>
            </a:r>
            <a:br>
              <a:rPr lang="ru-RU" dirty="0"/>
            </a:br>
            <a:r>
              <a:rPr lang="ru-RU" dirty="0"/>
              <a:t>Любая ошибка, например запись не туда, может повредить данные операционной системы или других процессов.</a:t>
            </a:r>
          </a:p>
          <a:p>
            <a:r>
              <a:rPr lang="ru-RU" dirty="0"/>
              <a:t>Даже если запущена всего одна программа — защита всё равно нужна. А если мы хотим запускать несколько приложений одновременно, всё становится ещё сложнее.</a:t>
            </a:r>
          </a:p>
          <a:p>
            <a:r>
              <a:rPr lang="ru-RU" dirty="0"/>
              <a:t>Чтобы изолировать программы друг от друга и при этом позволить им совместно использовать ресурсы, была придумана </a:t>
            </a:r>
            <a:r>
              <a:rPr lang="ru-RU" b="1" dirty="0"/>
              <a:t>новая абстракция</a:t>
            </a:r>
            <a:r>
              <a:rPr lang="ru-RU" dirty="0"/>
              <a:t> — </a:t>
            </a:r>
            <a:r>
              <a:rPr lang="ru-RU" b="1" dirty="0"/>
              <a:t>адресное пространство</a:t>
            </a:r>
            <a:r>
              <a:rPr lang="ru-RU" dirty="0"/>
              <a:t>.</a:t>
            </a:r>
          </a:p>
          <a:p>
            <a:r>
              <a:rPr lang="ru-RU" dirty="0"/>
              <a:t>Это идея, которая изменила всё: программы перестали видеть физические адреса и начали жить «в своём собственном мире памяти».</a:t>
            </a:r>
          </a:p>
        </p:txBody>
      </p:sp>
    </p:spTree>
    <p:extLst>
      <p:ext uri="{BB962C8B-B14F-4D97-AF65-F5344CB8AC3E}">
        <p14:creationId xmlns:p14="http://schemas.microsoft.com/office/powerpoint/2010/main" val="26733816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6AF5B-8D1E-389F-9DD0-EBDE9E46D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 такое адресное пространство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1B9791-9A72-A3AE-398B-14C476C360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6942" y="1825625"/>
            <a:ext cx="8632556" cy="4351338"/>
          </a:xfrm>
        </p:spPr>
        <p:txBody>
          <a:bodyPr>
            <a:normAutofit fontScale="92500"/>
          </a:bodyPr>
          <a:lstStyle/>
          <a:p>
            <a:r>
              <a:rPr lang="ru-RU" dirty="0"/>
              <a:t>Адресное пространство – множество адресов, доступных процессу</a:t>
            </a:r>
          </a:p>
          <a:p>
            <a:r>
              <a:rPr lang="ru-RU" dirty="0"/>
              <a:t>Каждому процессу выделяется свой набор адресов</a:t>
            </a:r>
          </a:p>
          <a:p>
            <a:r>
              <a:rPr lang="ru-RU" dirty="0"/>
              <a:t>Адрес 28 в одном процессе ≠ адрес 28 в другом</a:t>
            </a:r>
          </a:p>
          <a:p>
            <a:r>
              <a:rPr lang="ru-RU" dirty="0"/>
              <a:t>ОС и аппаратное обеспечение сопоставляют виртуальные адреса с физическими</a:t>
            </a:r>
          </a:p>
          <a:p>
            <a:r>
              <a:rPr lang="ru-RU" dirty="0"/>
              <a:t>Аналогия: телефонные номера (одинаковые комбинации могут встречаться в разных городах, но живут в своем «пространстве города»), IP-адреса, доменные имена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F5E352-087C-F00F-4216-95237DE5C6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9498" y="1564475"/>
            <a:ext cx="2913683" cy="487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0638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DEC461-6438-9BEA-2B26-6BACD4C6A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Защита и релокация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E11FF4-2A3D-FE02-E741-52CD792AFC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Условия для нахождения нескольких программ в памяти</a:t>
            </a:r>
          </a:p>
          <a:p>
            <a:pPr lvl="1"/>
            <a:r>
              <a:rPr lang="ru-RU" b="1" dirty="0"/>
              <a:t>Защита</a:t>
            </a:r>
            <a:r>
              <a:rPr lang="ru-RU" dirty="0"/>
              <a:t> — процесс не должен портить чужую память</a:t>
            </a:r>
          </a:p>
          <a:p>
            <a:pPr lvl="1"/>
            <a:r>
              <a:rPr lang="ru-RU" b="1" dirty="0"/>
              <a:t>Релокация</a:t>
            </a:r>
            <a:r>
              <a:rPr lang="ru-RU" dirty="0"/>
              <a:t> — процесс можно разместить в любом месте памяти</a:t>
            </a:r>
          </a:p>
          <a:p>
            <a:r>
              <a:rPr lang="ru-RU" dirty="0"/>
              <a:t>Ранние решения (IBM 360) использовали аппаратные ключи защиты, но не решали задачу релокации</a:t>
            </a:r>
          </a:p>
        </p:txBody>
      </p:sp>
    </p:spTree>
    <p:extLst>
      <p:ext uri="{BB962C8B-B14F-4D97-AF65-F5344CB8AC3E}">
        <p14:creationId xmlns:p14="http://schemas.microsoft.com/office/powerpoint/2010/main" val="37650587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B02A3D-505F-E9AA-E871-D1AF1243A6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Регистры для хранения базы и длины программы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12F59B-15B0-FE7A-BC17-3143B0F554E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r>
              <a:rPr lang="ru-RU" dirty="0"/>
              <a:t>Каждый процесс имеет два регистра:</a:t>
            </a:r>
          </a:p>
          <a:p>
            <a:pPr lvl="1"/>
            <a:r>
              <a:rPr lang="ru-RU" b="1" dirty="0"/>
              <a:t>Base </a:t>
            </a:r>
            <a:r>
              <a:rPr lang="ru-RU" b="1" dirty="0" err="1"/>
              <a:t>register</a:t>
            </a:r>
            <a:r>
              <a:rPr lang="ru-RU" dirty="0"/>
              <a:t> — начало области памяти</a:t>
            </a:r>
          </a:p>
          <a:p>
            <a:pPr lvl="1"/>
            <a:r>
              <a:rPr lang="ru-RU" b="1" dirty="0" err="1"/>
              <a:t>Limit</a:t>
            </a:r>
            <a:r>
              <a:rPr lang="ru-RU" b="1" dirty="0"/>
              <a:t> </a:t>
            </a:r>
            <a:r>
              <a:rPr lang="ru-RU" b="1" dirty="0" err="1"/>
              <a:t>register</a:t>
            </a:r>
            <a:r>
              <a:rPr lang="ru-RU" dirty="0"/>
              <a:t> — длина программы (граница области)</a:t>
            </a:r>
          </a:p>
          <a:p>
            <a:r>
              <a:rPr lang="ru-RU" dirty="0"/>
              <a:t>Процессор при каждом обращении:</a:t>
            </a:r>
          </a:p>
          <a:p>
            <a:pPr lvl="1"/>
            <a:r>
              <a:rPr lang="ru-RU" dirty="0"/>
              <a:t>Добавляет значение </a:t>
            </a:r>
            <a:r>
              <a:rPr lang="ru-RU" dirty="0" err="1"/>
              <a:t>base</a:t>
            </a:r>
            <a:endParaRPr lang="ru-RU" dirty="0"/>
          </a:p>
          <a:p>
            <a:pPr lvl="1"/>
            <a:r>
              <a:rPr lang="ru-RU" dirty="0"/>
              <a:t>Проверяет, не превышает ли адрес </a:t>
            </a:r>
            <a:r>
              <a:rPr lang="ru-RU" dirty="0" err="1"/>
              <a:t>limit</a:t>
            </a:r>
            <a:endParaRPr lang="ru-RU" dirty="0"/>
          </a:p>
          <a:p>
            <a:pPr lvl="2"/>
            <a:r>
              <a:rPr lang="ru-RU" dirty="0"/>
              <a:t>Ошибка → аппаратное прерывание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1EC1CA-647E-7D12-9183-ED63CA8A5EE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/>
          </a:bodyPr>
          <a:lstStyle/>
          <a:p>
            <a:r>
              <a:rPr lang="ru-RU" dirty="0"/>
              <a:t>Исходная программа:</a:t>
            </a:r>
          </a:p>
          <a:p>
            <a:pPr lvl="1"/>
            <a:r>
              <a:rPr lang="en-US" dirty="0"/>
              <a:t>JMP 28</a:t>
            </a:r>
          </a:p>
          <a:p>
            <a:r>
              <a:rPr lang="ru-RU" dirty="0"/>
              <a:t>Программа загружена по базовому адресу 0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JMP 28</a:t>
            </a:r>
            <a:endParaRPr lang="ru-RU" dirty="0"/>
          </a:p>
          <a:p>
            <a:r>
              <a:rPr lang="ru-RU" dirty="0"/>
              <a:t>Программа загружена по базовому адресу 16384</a:t>
            </a:r>
          </a:p>
          <a:p>
            <a:pPr lvl="1"/>
            <a:r>
              <a:rPr lang="en-US" dirty="0"/>
              <a:t>JMP 28 → JMP 16412</a:t>
            </a:r>
          </a:p>
          <a:p>
            <a:pPr lvl="2"/>
            <a:r>
              <a:rPr lang="en-US" dirty="0"/>
              <a:t>16384 + 28 = 16412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350332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7608F-B991-7D47-C9CA-A42ADCB8E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Память как ресурс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8F8172-7C28-D452-4963-13F832F975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Память как ресурс</a:t>
            </a:r>
          </a:p>
          <a:p>
            <a:pPr lvl="1"/>
            <a:r>
              <a:rPr lang="ru-RU" dirty="0"/>
              <a:t>Оперативная память – ключевой ресурс системы</a:t>
            </a:r>
          </a:p>
          <a:p>
            <a:pPr lvl="1"/>
            <a:r>
              <a:rPr lang="ru-RU" dirty="0"/>
              <a:t>Программы растут быстрее, чем объём памяти</a:t>
            </a:r>
          </a:p>
          <a:p>
            <a:pPr lvl="1"/>
            <a:r>
              <a:rPr lang="ru-RU" dirty="0"/>
              <a:t>ОС должна управлять памятью, чтобы распределять её объем между процессами</a:t>
            </a:r>
          </a:p>
          <a:p>
            <a:r>
              <a:rPr lang="ru-RU" dirty="0"/>
              <a:t>Идеальная память</a:t>
            </a:r>
          </a:p>
          <a:p>
            <a:pPr lvl="1"/>
            <a:r>
              <a:rPr lang="ru-RU" dirty="0"/>
              <a:t>Бесконечная, быстрая, энергоэффективная и дешёвая</a:t>
            </a:r>
          </a:p>
          <a:p>
            <a:pPr lvl="1"/>
            <a:r>
              <a:rPr lang="ru-RU" dirty="0"/>
              <a:t>В реальности невозможна</a:t>
            </a:r>
          </a:p>
          <a:p>
            <a:pPr lvl="1"/>
            <a:r>
              <a:rPr lang="ru-RU" dirty="0"/>
              <a:t>Разумный компромисс: иерархии памяти</a:t>
            </a:r>
          </a:p>
        </p:txBody>
      </p:sp>
    </p:spTree>
    <p:extLst>
      <p:ext uri="{BB962C8B-B14F-4D97-AF65-F5344CB8AC3E}">
        <p14:creationId xmlns:p14="http://schemas.microsoft.com/office/powerpoint/2010/main" val="3057693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23EFDA7-2295-7B4C-FAF6-AF38BBB627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Защита регистров и ограничения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19A99D3-A44A-A412-C2D6-605DBD4FFE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ru-RU" sz="2400" b="0" dirty="0"/>
              <a:t>Чтобы защитить систему, доступ к </a:t>
            </a:r>
            <a:r>
              <a:rPr lang="ru-RU" sz="2400" b="0" dirty="0" err="1"/>
              <a:t>base</a:t>
            </a:r>
            <a:r>
              <a:rPr lang="ru-RU" sz="2400" b="0" dirty="0"/>
              <a:t> и </a:t>
            </a:r>
            <a:r>
              <a:rPr lang="ru-RU" sz="2400" b="0" dirty="0" err="1"/>
              <a:t>limit</a:t>
            </a:r>
            <a:r>
              <a:rPr lang="ru-RU" sz="2400" b="0" dirty="0"/>
              <a:t> регистрам обычно есть только у ядра ОС. Приложения не могут их менять.</a:t>
            </a:r>
          </a:p>
          <a:p>
            <a:r>
              <a:rPr lang="ru-RU" sz="2400" b="0" dirty="0"/>
              <a:t>Например, в суперкомпьютере CDC 6600 это правило строго соблюдалось.</a:t>
            </a:r>
          </a:p>
          <a:p>
            <a:r>
              <a:rPr lang="ru-RU" sz="2400" b="0" dirty="0"/>
              <a:t>А вот в процессоре Intel 8088, стоявшем в первых IBM PC, даже не было </a:t>
            </a:r>
            <a:r>
              <a:rPr lang="ru-RU" sz="2400" b="0" dirty="0" err="1"/>
              <a:t>limit</a:t>
            </a:r>
            <a:r>
              <a:rPr lang="ru-RU" sz="2400" b="0" dirty="0"/>
              <a:t>-регистра. Там использовались несколько </a:t>
            </a:r>
            <a:r>
              <a:rPr lang="ru-RU" sz="2400" b="0" dirty="0" err="1"/>
              <a:t>base</a:t>
            </a:r>
            <a:r>
              <a:rPr lang="ru-RU" sz="2400" b="0" dirty="0"/>
              <a:t>-регистров для разных сегментов — кода, данных, стека, — но защита от выхода за границы отсутствовала.</a:t>
            </a:r>
          </a:p>
          <a:p>
            <a:r>
              <a:rPr lang="ru-RU" sz="2400" b="0" dirty="0"/>
              <a:t>Главный минус схемы </a:t>
            </a:r>
            <a:r>
              <a:rPr lang="ru-RU" sz="2400" b="0" dirty="0" err="1"/>
              <a:t>base</a:t>
            </a:r>
            <a:r>
              <a:rPr lang="ru-RU" sz="2400" b="0" dirty="0"/>
              <a:t>/</a:t>
            </a:r>
            <a:r>
              <a:rPr lang="ru-RU" sz="2400" b="0" dirty="0" err="1"/>
              <a:t>limit</a:t>
            </a:r>
            <a:r>
              <a:rPr lang="ru-RU" sz="2400" b="0" dirty="0"/>
              <a:t> в том, что при каждом обращении к памяти процессор должен выполнять сложение и сравнение. Эти операции добавляют задержку, особенно при больших скоростях работы.</a:t>
            </a:r>
          </a:p>
          <a:p>
            <a:r>
              <a:rPr lang="ru-RU" sz="2400" b="0" dirty="0"/>
              <a:t>Однако на своём этапе развития это была революция: простая и надёжная модель разделения памяти, с которой начинается современная идея виртуальных адресов.</a:t>
            </a:r>
          </a:p>
        </p:txBody>
      </p:sp>
    </p:spTree>
    <p:extLst>
      <p:ext uri="{BB962C8B-B14F-4D97-AF65-F5344CB8AC3E}">
        <p14:creationId xmlns:p14="http://schemas.microsoft.com/office/powerpoint/2010/main" val="37907409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155FCB-A1F9-D8A7-264F-EC8B270E0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Итоги: значение адресных пространств</a:t>
            </a:r>
            <a:br>
              <a:rPr lang="ru-RU" b="1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C14E32-E488-AAA8-B3ED-67C8981F63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Адресное пространство = виртуальная память процесса</a:t>
            </a:r>
          </a:p>
          <a:p>
            <a:r>
              <a:rPr lang="ru-RU" dirty="0"/>
              <a:t>Обеспечивает:</a:t>
            </a:r>
          </a:p>
          <a:p>
            <a:pPr lvl="1"/>
            <a:r>
              <a:rPr lang="ru-RU" dirty="0"/>
              <a:t>изоляцию</a:t>
            </a:r>
          </a:p>
          <a:p>
            <a:pPr lvl="1"/>
            <a:r>
              <a:rPr lang="ru-RU" dirty="0"/>
              <a:t>гибкое размещение программ</a:t>
            </a:r>
          </a:p>
          <a:p>
            <a:pPr lvl="1"/>
            <a:r>
              <a:rPr lang="ru-RU" dirty="0"/>
              <a:t>защиту от ошибок и конфликтов</a:t>
            </a:r>
          </a:p>
          <a:p>
            <a:r>
              <a:rPr lang="ru-RU" dirty="0"/>
              <a:t>Основополагающая идея всех современных ОС</a:t>
            </a:r>
          </a:p>
        </p:txBody>
      </p:sp>
    </p:spTree>
    <p:extLst>
      <p:ext uri="{BB962C8B-B14F-4D97-AF65-F5344CB8AC3E}">
        <p14:creationId xmlns:p14="http://schemas.microsoft.com/office/powerpoint/2010/main" val="24990771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E01B50E-C2FE-FF29-B976-FAC57BFA1A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Swapping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6DF728D-C07D-404F-7AE1-33498DA117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Когда памяти всем не хватает</a:t>
            </a:r>
            <a:endParaRPr lang="en-US" dirty="0"/>
          </a:p>
        </p:txBody>
      </p:sp>
      <p:pic>
        <p:nvPicPr>
          <p:cNvPr id="7" name="Picture 6" descr="A person wearing glasses and a black and white photo&#10;&#10;AI-generated content may be incorrect.">
            <a:extLst>
              <a:ext uri="{FF2B5EF4-FFF2-40B4-BE49-F238E27FC236}">
                <a16:creationId xmlns:a16="http://schemas.microsoft.com/office/drawing/2014/main" id="{C1B2926E-8395-6C87-022D-6F92CC5D9E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6300" y="1137444"/>
            <a:ext cx="5952000" cy="4202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1696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28FA285-62E4-092A-4C6D-A18423C1F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Почему появляется необходимость в </a:t>
            </a:r>
            <a:r>
              <a:rPr lang="ru-RU" dirty="0" err="1"/>
              <a:t>swapping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EA79513-DDBB-1097-A720-50F96CFA60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Современные ОС запускают </a:t>
            </a:r>
            <a:r>
              <a:rPr lang="ru-RU" b="1" dirty="0"/>
              <a:t>десятки процессов</a:t>
            </a:r>
            <a:r>
              <a:rPr lang="ru-RU" dirty="0"/>
              <a:t> сразу после загрузки</a:t>
            </a:r>
          </a:p>
          <a:p>
            <a:r>
              <a:rPr lang="ru-RU" dirty="0"/>
              <a:t>Приложения занимают </a:t>
            </a:r>
            <a:r>
              <a:rPr lang="ru-RU" b="1" dirty="0"/>
              <a:t>сотни мегабайт</a:t>
            </a:r>
            <a:r>
              <a:rPr lang="ru-RU" dirty="0"/>
              <a:t> или даже гигабайты</a:t>
            </a:r>
          </a:p>
          <a:p>
            <a:r>
              <a:rPr lang="ru-RU" dirty="0"/>
              <a:t>Объём физической памяти </a:t>
            </a:r>
            <a:r>
              <a:rPr lang="ru-RU" b="1" dirty="0"/>
              <a:t>не хватает</a:t>
            </a:r>
            <a:r>
              <a:rPr lang="ru-RU" dirty="0"/>
              <a:t> для всех процессов</a:t>
            </a:r>
          </a:p>
          <a:p>
            <a:r>
              <a:rPr lang="ru-RU" dirty="0"/>
              <a:t>Решение: выгружать неактивные процессы из RAM на диск</a:t>
            </a:r>
          </a:p>
        </p:txBody>
      </p:sp>
    </p:spTree>
    <p:extLst>
      <p:ext uri="{BB962C8B-B14F-4D97-AF65-F5344CB8AC3E}">
        <p14:creationId xmlns:p14="http://schemas.microsoft.com/office/powerpoint/2010/main" val="5756273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C6063E-73CB-FE9C-FD2D-E1E754D530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Подходы к решению проблемы нехватки памяти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EB8AB7-4960-E500-1C70-58BC2193D7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b="1" dirty="0" err="1"/>
              <a:t>Swapping</a:t>
            </a:r>
            <a:r>
              <a:rPr lang="ru-RU" dirty="0"/>
              <a:t> — процесс целиком выгружается на диск, потом возвращается</a:t>
            </a:r>
          </a:p>
          <a:p>
            <a:r>
              <a:rPr lang="ru-RU" b="1" dirty="0"/>
              <a:t>Virtual </a:t>
            </a:r>
            <a:r>
              <a:rPr lang="ru-RU" b="1" dirty="0" err="1"/>
              <a:t>memory</a:t>
            </a:r>
            <a:r>
              <a:rPr lang="ru-RU" dirty="0"/>
              <a:t> — работает даже при частичном размещении в RAM</a:t>
            </a:r>
          </a:p>
          <a:p>
            <a:pPr lvl="1"/>
            <a:r>
              <a:rPr lang="ru-RU" dirty="0"/>
              <a:t>В ОЗУ хранится только часть программы, а остальное подгружается по мере необходимости</a:t>
            </a:r>
          </a:p>
        </p:txBody>
      </p:sp>
    </p:spTree>
    <p:extLst>
      <p:ext uri="{BB962C8B-B14F-4D97-AF65-F5344CB8AC3E}">
        <p14:creationId xmlns:p14="http://schemas.microsoft.com/office/powerpoint/2010/main" val="5264658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FDBE6C-90C3-5B80-55D1-47114E091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работает </a:t>
            </a:r>
            <a:r>
              <a:rPr lang="en-US" dirty="0" err="1"/>
              <a:t>swaping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8F03B2-11F0-A654-F5A0-4D9E580373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ru-RU" dirty="0"/>
              <a:t>Представьте, что в системе всего 2–3 активных программы, а места хватает только для одной.</a:t>
            </a:r>
          </a:p>
          <a:p>
            <a:r>
              <a:rPr lang="ru-RU" dirty="0"/>
              <a:t>ОС загружает процесс </a:t>
            </a:r>
            <a:r>
              <a:rPr lang="ru-RU" dirty="0" err="1"/>
              <a:t>A</a:t>
            </a:r>
            <a:r>
              <a:rPr lang="ru-RU" dirty="0"/>
              <a:t> в память, он работает, затем выгружается на диск. На его место загружается процесс </a:t>
            </a:r>
            <a:r>
              <a:rPr lang="ru-RU" dirty="0" err="1"/>
              <a:t>B</a:t>
            </a:r>
            <a:r>
              <a:rPr lang="ru-RU" dirty="0"/>
              <a:t>, затем процесс </a:t>
            </a:r>
            <a:r>
              <a:rPr lang="ru-RU" dirty="0" err="1"/>
              <a:t>C</a:t>
            </a:r>
            <a:r>
              <a:rPr lang="ru-RU" dirty="0"/>
              <a:t>.</a:t>
            </a:r>
          </a:p>
          <a:p>
            <a:r>
              <a:rPr lang="ru-RU" dirty="0"/>
              <a:t>Если процесс </a:t>
            </a:r>
            <a:r>
              <a:rPr lang="ru-RU" dirty="0" err="1"/>
              <a:t>A</a:t>
            </a:r>
            <a:r>
              <a:rPr lang="ru-RU" dirty="0"/>
              <a:t> снова нужен, ОС возвращает его из диска в память. Но место, где он был, может быть уже занято, поэтому программа загружается в </a:t>
            </a:r>
            <a:r>
              <a:rPr lang="ru-RU" b="1" dirty="0"/>
              <a:t>новую область</a:t>
            </a:r>
            <a:r>
              <a:rPr lang="ru-RU" dirty="0"/>
              <a:t>.</a:t>
            </a:r>
          </a:p>
          <a:p>
            <a:r>
              <a:rPr lang="ru-RU" dirty="0"/>
              <a:t>Чтобы она продолжала корректно работать, её </a:t>
            </a:r>
            <a:r>
              <a:rPr lang="ru-RU" b="1" dirty="0"/>
              <a:t>адреса пересчитываются</a:t>
            </a:r>
            <a:r>
              <a:rPr lang="ru-RU" dirty="0"/>
              <a:t>. Это делает либо загрузчик при подкачке, либо — что чаще — сама аппаратная часть, например, через базовые регистры (</a:t>
            </a:r>
            <a:r>
              <a:rPr lang="ru-RU" dirty="0" err="1"/>
              <a:t>base</a:t>
            </a:r>
            <a:r>
              <a:rPr lang="ru-RU" dirty="0"/>
              <a:t>/</a:t>
            </a:r>
            <a:r>
              <a:rPr lang="ru-RU" dirty="0" err="1"/>
              <a:t>limit</a:t>
            </a:r>
            <a:r>
              <a:rPr lang="ru-RU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39312553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484F57A-624C-9C5F-E9B3-4E4E87F49E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59998"/>
            <a:ext cx="6580443" cy="373800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D8B469D-14E4-0A8D-085A-07E9B390E6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0443" y="1451509"/>
            <a:ext cx="5179916" cy="37380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46CF645-75CA-2919-DD29-33447A4161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5189512"/>
            <a:ext cx="7772400" cy="684753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27A89E2D-3AAF-DCC8-704E-FEB0306D73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4435"/>
            <a:ext cx="10515600" cy="1325563"/>
          </a:xfrm>
        </p:spPr>
        <p:txBody>
          <a:bodyPr/>
          <a:lstStyle/>
          <a:p>
            <a:r>
              <a:rPr lang="ru-RU" dirty="0"/>
              <a:t>Распределение памяти при загрузке и выгрузке процессов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84579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210429-8A74-8FE0-5AA7-50250A655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Проблемы дыр в памяти и </a:t>
            </a:r>
            <a:r>
              <a:rPr lang="ru-RU" dirty="0" err="1"/>
              <a:t>компактизация</a:t>
            </a:r>
            <a:r>
              <a:rPr lang="ru-RU" dirty="0"/>
              <a:t> памяти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F72D1E-CFB5-A41F-599F-A11D3FD42A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ru-RU" dirty="0"/>
              <a:t>После многократных загрузок и выгрузок в памяти остаются «дырки» — маленькие свободные участки между процессами.</a:t>
            </a:r>
          </a:p>
          <a:p>
            <a:r>
              <a:rPr lang="ru-RU" dirty="0"/>
              <a:t>Чтобы их объединить, можно переместить все программы ближе к началу памяти — этот процесс называется </a:t>
            </a:r>
            <a:r>
              <a:rPr lang="ru-RU" b="1" dirty="0"/>
              <a:t>уплотнение памяти (</a:t>
            </a:r>
            <a:r>
              <a:rPr lang="ru-RU" b="1" dirty="0" err="1"/>
              <a:t>compaction</a:t>
            </a:r>
            <a:r>
              <a:rPr lang="ru-RU" b="1" dirty="0"/>
              <a:t>)</a:t>
            </a:r>
            <a:r>
              <a:rPr lang="ru-RU" dirty="0"/>
              <a:t>.</a:t>
            </a:r>
          </a:p>
          <a:p>
            <a:r>
              <a:rPr lang="ru-RU" dirty="0"/>
              <a:t>Но это дорого по времени.</a:t>
            </a:r>
            <a:br>
              <a:rPr lang="ru-RU" dirty="0"/>
            </a:br>
            <a:r>
              <a:rPr lang="ru-RU" dirty="0"/>
              <a:t>Например, на машине с 16 ГБ памяти и скоростью копирования 8 байт за 8 наносекунд, полное уплотнение займёт </a:t>
            </a:r>
            <a:r>
              <a:rPr lang="ru-RU" b="1" dirty="0"/>
              <a:t>около 16 секунд</a:t>
            </a:r>
            <a:r>
              <a:rPr lang="ru-RU" dirty="0"/>
              <a:t>.</a:t>
            </a:r>
          </a:p>
          <a:p>
            <a:r>
              <a:rPr lang="ru-RU" dirty="0"/>
              <a:t>Поэтому ОС почти никогда не выполняют </a:t>
            </a:r>
            <a:r>
              <a:rPr lang="ru-RU" dirty="0" err="1"/>
              <a:t>компактизацию</a:t>
            </a:r>
            <a:r>
              <a:rPr lang="ru-RU" dirty="0"/>
              <a:t> целиком — она оправдана только в крайних случаях.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61883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C3AFB-CC86-1EEE-6890-C4EF7DC52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Сколько памяти выделять процессу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915920-21E5-DEC0-F3C1-33F561CB1C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ru-RU" dirty="0"/>
              <a:t>Другой вопрос — сколько памяти выделять процессу.</a:t>
            </a:r>
          </a:p>
          <a:p>
            <a:r>
              <a:rPr lang="ru-RU" dirty="0"/>
              <a:t>Если программа имеет фиксированный размер, всё просто: выделяем ровно столько, сколько нужно.</a:t>
            </a:r>
          </a:p>
          <a:p>
            <a:r>
              <a:rPr lang="ru-RU" dirty="0"/>
              <a:t>Но если программа использует динамическое распределение памяти, как в </a:t>
            </a:r>
            <a:r>
              <a:rPr lang="ru-RU" dirty="0" err="1"/>
              <a:t>C</a:t>
            </a:r>
            <a:r>
              <a:rPr lang="ru-RU" dirty="0"/>
              <a:t> или Java — ситуация усложняется.</a:t>
            </a:r>
          </a:p>
          <a:p>
            <a:r>
              <a:rPr lang="ru-RU" dirty="0"/>
              <a:t>Когда процесс «растёт» — например, увеличивает кучу или стек — ОС проверяет, есть ли свободное место рядом.</a:t>
            </a:r>
            <a:br>
              <a:rPr lang="ru-RU" dirty="0"/>
            </a:br>
            <a:r>
              <a:rPr lang="ru-RU" dirty="0"/>
              <a:t>Если оно есть, процесс может «распространиться» в этот участок.</a:t>
            </a:r>
          </a:p>
          <a:p>
            <a:r>
              <a:rPr lang="ru-RU" dirty="0"/>
              <a:t>Если же соседняя область занята, системе придётся </a:t>
            </a:r>
            <a:r>
              <a:rPr lang="ru-RU" b="1" dirty="0"/>
              <a:t>переместить процесс</a:t>
            </a:r>
            <a:r>
              <a:rPr lang="ru-RU" dirty="0"/>
              <a:t> в более крупную «дыру», либо </a:t>
            </a:r>
            <a:r>
              <a:rPr lang="ru-RU" b="1" dirty="0"/>
              <a:t>выгрузить</a:t>
            </a:r>
            <a:r>
              <a:rPr lang="ru-RU" dirty="0"/>
              <a:t> что-то другое, чтобы освободить место.</a:t>
            </a:r>
          </a:p>
        </p:txBody>
      </p:sp>
    </p:spTree>
    <p:extLst>
      <p:ext uri="{BB962C8B-B14F-4D97-AF65-F5344CB8AC3E}">
        <p14:creationId xmlns:p14="http://schemas.microsoft.com/office/powerpoint/2010/main" val="4564295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9D3D6-A174-E266-0B7C-B47A8677B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Оптимизация перемещений памяти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8796D1-CDA8-A5C3-0DF3-56E222F59A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879237" cy="5210606"/>
          </a:xfrm>
        </p:spPr>
        <p:txBody>
          <a:bodyPr>
            <a:normAutofit fontScale="92500" lnSpcReduction="20000"/>
          </a:bodyPr>
          <a:lstStyle/>
          <a:p>
            <a:r>
              <a:rPr lang="ru-RU" b="0" dirty="0"/>
              <a:t>Чтобы избежать постоянных перемещений, ОС часто выделяет процессу немного дополнительной памяти «на вырост».</a:t>
            </a:r>
          </a:p>
          <a:p>
            <a:r>
              <a:rPr lang="ru-RU" b="0" dirty="0"/>
              <a:t>Это экономит ресурсы при росте программы, ведь тогда не нужно немедленно перемещать её при каждом увеличении кучи.</a:t>
            </a:r>
          </a:p>
          <a:p>
            <a:r>
              <a:rPr lang="ru-RU" b="0" dirty="0"/>
              <a:t>Но при выгрузке на диск важно не тратить время и место впустую — система сохраняет только фактически используемую часть памяти.</a:t>
            </a:r>
          </a:p>
          <a:p>
            <a:r>
              <a:rPr lang="ru-RU" b="0" dirty="0"/>
              <a:t>Часто у процесса есть два «растущих» сегмента:</a:t>
            </a:r>
            <a:br>
              <a:rPr lang="ru-RU" b="0" dirty="0"/>
            </a:br>
            <a:r>
              <a:rPr lang="ru-RU" b="0" dirty="0"/>
              <a:t>— куча (</a:t>
            </a:r>
            <a:r>
              <a:rPr lang="ru-RU" b="0" dirty="0" err="1"/>
              <a:t>heap</a:t>
            </a:r>
            <a:r>
              <a:rPr lang="ru-RU" b="0" dirty="0"/>
              <a:t>) растёт вверх,</a:t>
            </a:r>
            <a:br>
              <a:rPr lang="ru-RU" b="0" dirty="0"/>
            </a:br>
            <a:r>
              <a:rPr lang="ru-RU" b="0" dirty="0"/>
              <a:t>— стек (</a:t>
            </a:r>
            <a:r>
              <a:rPr lang="ru-RU" b="0" dirty="0" err="1"/>
              <a:t>stack</a:t>
            </a:r>
            <a:r>
              <a:rPr lang="ru-RU" b="0" dirty="0"/>
              <a:t>) — вниз.</a:t>
            </a:r>
          </a:p>
          <a:p>
            <a:r>
              <a:rPr lang="ru-RU" b="0" dirty="0"/>
              <a:t>Между ними остаётся «буфер» свободного пространства. Если они встречаются, система должна переместить процесс или выгрузить его.</a:t>
            </a:r>
          </a:p>
          <a:p>
            <a:endParaRPr lang="en-US" b="0" dirty="0"/>
          </a:p>
        </p:txBody>
      </p:sp>
      <p:pic>
        <p:nvPicPr>
          <p:cNvPr id="1026" name="Picture 2" descr="память - Представление кучи и стека - Stack Overflow на русском">
            <a:extLst>
              <a:ext uri="{FF2B5EF4-FFF2-40B4-BE49-F238E27FC236}">
                <a16:creationId xmlns:a16="http://schemas.microsoft.com/office/drawing/2014/main" id="{5288CE4C-B006-E916-C164-B4C072E876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7437" y="1580383"/>
            <a:ext cx="2467975" cy="369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93419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ADDE37-6B2F-6CB6-427E-CE3CAC1D8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Иерархии памяти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4568A4-C862-2670-153B-44D990664FF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ru-RU" dirty="0"/>
              <a:t>Кеш: быстрая, дорогая, малая, энергозависимая</a:t>
            </a:r>
          </a:p>
          <a:p>
            <a:r>
              <a:rPr lang="ru-RU" dirty="0"/>
              <a:t>Основная память (RAM):</a:t>
            </a:r>
            <a:r>
              <a:rPr lang="en-US" dirty="0"/>
              <a:t> </a:t>
            </a:r>
            <a:r>
              <a:rPr lang="ru-RU" dirty="0"/>
              <a:t>энергозависимая, средняя по скорости и цене</a:t>
            </a:r>
          </a:p>
          <a:p>
            <a:r>
              <a:rPr lang="ru-RU" dirty="0"/>
              <a:t>Диски / SSD: медленные, дешёвые, энергонезависимые</a:t>
            </a:r>
          </a:p>
          <a:p>
            <a:r>
              <a:rPr lang="ru-RU" dirty="0"/>
              <a:t>Задача ОС — создать единое абстрактное представление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CB02B438-4130-351C-2037-5B206974599D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953832913"/>
              </p:ext>
            </p:extLst>
          </p:nvPr>
        </p:nvGraphicFramePr>
        <p:xfrm>
          <a:off x="6172200" y="1825625"/>
          <a:ext cx="5181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9737803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A4A6C-C4B7-70E1-7808-FD2A75FDC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Стек и данные растут навстречу друг другу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2EF717D-568F-4B0B-922C-B879862221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2147" y="1690688"/>
            <a:ext cx="6887705" cy="5059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4088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AA76DF-29C2-57B6-FCDE-662C3AC954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Достоинства и недостатки </a:t>
            </a:r>
            <a:r>
              <a:rPr lang="en-US" dirty="0"/>
              <a:t>swapping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042F58-4EE0-41C7-24F9-834914517B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b="1" dirty="0"/>
              <a:t>Плюсы:</a:t>
            </a:r>
            <a:endParaRPr lang="ru-RU" dirty="0"/>
          </a:p>
          <a:p>
            <a:pPr lvl="1"/>
            <a:r>
              <a:rPr lang="ru-RU" dirty="0"/>
              <a:t>Простая реализация</a:t>
            </a:r>
          </a:p>
          <a:p>
            <a:pPr lvl="1"/>
            <a:r>
              <a:rPr lang="ru-RU" dirty="0"/>
              <a:t>Работает на системах без виртуальной памяти</a:t>
            </a:r>
          </a:p>
          <a:p>
            <a:pPr lvl="1"/>
            <a:r>
              <a:rPr lang="ru-RU" dirty="0"/>
              <a:t>Позволяет запускать больше процессов, чем помещается в RAM</a:t>
            </a:r>
          </a:p>
          <a:p>
            <a:r>
              <a:rPr lang="ru-RU" b="1" dirty="0"/>
              <a:t>Минусы:</a:t>
            </a:r>
            <a:endParaRPr lang="ru-RU" dirty="0"/>
          </a:p>
          <a:p>
            <a:pPr lvl="1"/>
            <a:r>
              <a:rPr lang="ru-RU" dirty="0"/>
              <a:t>Медленная операция (чтение/запись на диск)</a:t>
            </a:r>
          </a:p>
          <a:p>
            <a:pPr lvl="1"/>
            <a:r>
              <a:rPr lang="ru-RU" dirty="0"/>
              <a:t>Возможна </a:t>
            </a:r>
            <a:r>
              <a:rPr lang="ru-RU" b="1" dirty="0"/>
              <a:t>фрагментация памяти</a:t>
            </a:r>
            <a:endParaRPr lang="ru-RU" dirty="0"/>
          </a:p>
          <a:p>
            <a:pPr lvl="1"/>
            <a:r>
              <a:rPr lang="ru-RU" dirty="0"/>
              <a:t>Требует </a:t>
            </a:r>
            <a:r>
              <a:rPr lang="ru-RU" b="1" dirty="0"/>
              <a:t>релокации адресов</a:t>
            </a:r>
            <a:r>
              <a:rPr lang="ru-RU" dirty="0"/>
              <a:t> при каждой загрузке</a:t>
            </a:r>
          </a:p>
        </p:txBody>
      </p:sp>
    </p:spTree>
    <p:extLst>
      <p:ext uri="{BB962C8B-B14F-4D97-AF65-F5344CB8AC3E}">
        <p14:creationId xmlns:p14="http://schemas.microsoft.com/office/powerpoint/2010/main" val="37019810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FA81C05-5A13-612B-98F5-8FD023375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Управление свободной памятью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384F03-46D1-4A3E-21D2-F71FB2D4E8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54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4692E2C-A36C-7CC7-B479-29918D5F9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Зачем управлять свободной памятью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E8B551C-6930-35CD-D73B-796901033B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38646"/>
          </a:xfrm>
        </p:spPr>
        <p:txBody>
          <a:bodyPr>
            <a:normAutofit fontScale="92500" lnSpcReduction="20000"/>
          </a:bodyPr>
          <a:lstStyle/>
          <a:p>
            <a:r>
              <a:rPr lang="ru-RU" dirty="0"/>
              <a:t>До этого мы говорили, как память выделяется процессам. Но если память постоянно выделяется и освобождается, нужно понимать — какие участки заняты, а какие свободны.</a:t>
            </a:r>
          </a:p>
          <a:p>
            <a:r>
              <a:rPr lang="ru-RU" dirty="0"/>
              <a:t>Операционная система должна </a:t>
            </a:r>
            <a:r>
              <a:rPr lang="ru-RU" b="1" dirty="0"/>
              <a:t>учитывать состояние памяти</a:t>
            </a:r>
            <a:r>
              <a:rPr lang="ru-RU" dirty="0"/>
              <a:t>, чтобы при следующем запросе знать, где можно разместить новый процесс.</a:t>
            </a:r>
          </a:p>
          <a:p>
            <a:r>
              <a:rPr lang="ru-RU" dirty="0"/>
              <a:t>Для этого существуют два основных подхода:</a:t>
            </a:r>
            <a:br>
              <a:rPr lang="ru-RU" dirty="0"/>
            </a:br>
            <a:r>
              <a:rPr lang="ru-RU" dirty="0"/>
              <a:t>— </a:t>
            </a:r>
            <a:r>
              <a:rPr lang="ru-RU" b="1" dirty="0"/>
              <a:t>битовые карты</a:t>
            </a:r>
            <a:r>
              <a:rPr lang="ru-RU" dirty="0"/>
              <a:t>, где каждый блок памяти соответствует одному биту;</a:t>
            </a:r>
            <a:br>
              <a:rPr lang="ru-RU" dirty="0"/>
            </a:br>
            <a:r>
              <a:rPr lang="ru-RU" dirty="0"/>
              <a:t>— </a:t>
            </a:r>
            <a:r>
              <a:rPr lang="ru-RU" b="1" dirty="0"/>
              <a:t>связные списки</a:t>
            </a:r>
            <a:r>
              <a:rPr lang="ru-RU" dirty="0"/>
              <a:t>, где хранятся последовательности занятых и свободных сегментов.</a:t>
            </a:r>
          </a:p>
          <a:p>
            <a:r>
              <a:rPr lang="ru-RU" dirty="0"/>
              <a:t>Это типичная задача для любого распределителя ресурсов: аналогичные механизмы применяются, например, для учёта свободных блоков на диске в файловой системе.</a:t>
            </a:r>
          </a:p>
        </p:txBody>
      </p:sp>
    </p:spTree>
    <p:extLst>
      <p:ext uri="{BB962C8B-B14F-4D97-AF65-F5344CB8AC3E}">
        <p14:creationId xmlns:p14="http://schemas.microsoft.com/office/powerpoint/2010/main" val="12159873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D39EC2-A261-ADC5-214C-A7DB2B6E01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Битовые карты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A47774-F9A6-67FB-85D4-CD947C240E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ru-RU" sz="2400" dirty="0"/>
              <a:t>Самый простой способ учёта памяти — </a:t>
            </a:r>
            <a:r>
              <a:rPr lang="ru-RU" sz="2400" b="1" dirty="0"/>
              <a:t>битовая карта</a:t>
            </a:r>
            <a:r>
              <a:rPr lang="ru-RU" sz="2400" dirty="0"/>
              <a:t>.</a:t>
            </a:r>
          </a:p>
          <a:p>
            <a:r>
              <a:rPr lang="ru-RU" sz="2400" dirty="0"/>
              <a:t>Вся память делится на равные блоки — например, по 4 байта, 1 КБ или 4 КБ.</a:t>
            </a:r>
          </a:p>
          <a:p>
            <a:r>
              <a:rPr lang="ru-RU" sz="2400" dirty="0"/>
              <a:t>Для каждого блока заводится один бит:</a:t>
            </a:r>
            <a:br>
              <a:rPr lang="ru-RU" sz="2400" dirty="0"/>
            </a:br>
            <a:r>
              <a:rPr lang="ru-RU" sz="2400" i="1" dirty="0"/>
              <a:t>0</a:t>
            </a:r>
            <a:r>
              <a:rPr lang="ru-RU" sz="2400" dirty="0"/>
              <a:t> — свободен, </a:t>
            </a:r>
            <a:r>
              <a:rPr lang="ru-RU" sz="2400" i="1" dirty="0"/>
              <a:t>1</a:t>
            </a:r>
            <a:r>
              <a:rPr lang="ru-RU" sz="2400" dirty="0"/>
              <a:t> — занят.</a:t>
            </a:r>
          </a:p>
          <a:p>
            <a:r>
              <a:rPr lang="ru-RU" sz="2400" dirty="0"/>
              <a:t>Такая структура компактна: даже если блоки маленькие, карта занимает не более 3–4% всей памяти.</a:t>
            </a:r>
          </a:p>
          <a:p>
            <a:r>
              <a:rPr lang="ru-RU" sz="2400" dirty="0"/>
              <a:t>Однако у битовых карт есть слабое место:</a:t>
            </a:r>
            <a:br>
              <a:rPr lang="ru-RU" sz="2400" dirty="0"/>
            </a:br>
            <a:r>
              <a:rPr lang="ru-RU" sz="2400" dirty="0"/>
              <a:t>когда нужно найти свободную область для нового процесса — например, 10 подряд идущих блоков — приходится </a:t>
            </a:r>
            <a:r>
              <a:rPr lang="ru-RU" sz="2400" b="1" dirty="0"/>
              <a:t>просматривать карту целиком</a:t>
            </a:r>
            <a:r>
              <a:rPr lang="ru-RU" sz="2400" dirty="0"/>
              <a:t>.</a:t>
            </a:r>
          </a:p>
          <a:p>
            <a:r>
              <a:rPr lang="ru-RU" sz="2400" dirty="0"/>
              <a:t>Поиск последовательности нулей может пересекать границы слов (слово – это сколько процессор считывает за раз), что делает операцию медленной.</a:t>
            </a:r>
            <a:br>
              <a:rPr lang="ru-RU" sz="2400" dirty="0"/>
            </a:br>
            <a:r>
              <a:rPr lang="ru-RU" sz="2400" dirty="0"/>
              <a:t>Поэтому битовые карты — это просто и надёжно, но не всегда эффективно.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5846461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7393940-3E6E-D8E6-A208-8FD33983BF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795" y="0"/>
            <a:ext cx="11328410" cy="6893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0863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60C89F5-809F-E25F-5B2F-1F1F42E38C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942" y="0"/>
            <a:ext cx="10892347" cy="6766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20067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D7221-D83A-4C24-FD67-F1D0C2880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D80173-288F-2847-0269-0E15A4E828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91BC58-8C84-8CD6-E5D6-58E193A99D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115"/>
            <a:ext cx="11903222" cy="6599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19969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FE910-AFCA-EEE0-1F2B-C177709C0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D50754-749D-D11E-75CF-53A3550667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E0CD2F-F5BA-0953-DCE5-ED302B7B85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0"/>
            <a:ext cx="7772400" cy="6809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15048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1605B-49C2-50FF-72F4-7294EF4A0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Связные списки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FAF83F-8B50-8BA7-81A6-5545FB3EEC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4332"/>
            <a:ext cx="10515600" cy="4958543"/>
          </a:xfrm>
        </p:spPr>
        <p:txBody>
          <a:bodyPr>
            <a:normAutofit fontScale="92500" lnSpcReduction="20000"/>
          </a:bodyPr>
          <a:lstStyle/>
          <a:p>
            <a:r>
              <a:rPr lang="ru-RU" dirty="0"/>
              <a:t>Память представляется как </a:t>
            </a:r>
            <a:r>
              <a:rPr lang="ru-RU" b="1" dirty="0"/>
              <a:t>список сегментов</a:t>
            </a:r>
            <a:r>
              <a:rPr lang="ru-RU" dirty="0"/>
              <a:t>:</a:t>
            </a:r>
          </a:p>
          <a:p>
            <a:pPr lvl="1"/>
            <a:r>
              <a:rPr lang="ru-RU" dirty="0"/>
              <a:t>P — занятый процессом участок</a:t>
            </a:r>
          </a:p>
          <a:p>
            <a:pPr lvl="1"/>
            <a:r>
              <a:rPr lang="ru-RU" dirty="0"/>
              <a:t>H — свободная «дыра»</a:t>
            </a:r>
          </a:p>
          <a:p>
            <a:r>
              <a:rPr lang="ru-RU" dirty="0"/>
              <a:t>Каждый элемент хранит:</a:t>
            </a:r>
          </a:p>
          <a:p>
            <a:pPr lvl="1"/>
            <a:r>
              <a:rPr lang="ru-RU" dirty="0"/>
              <a:t>тип (P/H)</a:t>
            </a:r>
          </a:p>
          <a:p>
            <a:pPr lvl="1"/>
            <a:r>
              <a:rPr lang="ru-RU" dirty="0"/>
              <a:t>адрес начала</a:t>
            </a:r>
          </a:p>
          <a:p>
            <a:pPr lvl="1"/>
            <a:r>
              <a:rPr lang="ru-RU" dirty="0"/>
              <a:t>длину</a:t>
            </a:r>
          </a:p>
          <a:p>
            <a:pPr lvl="1"/>
            <a:r>
              <a:rPr lang="ru-RU" dirty="0"/>
              <a:t>ссылку на следующий элемент</a:t>
            </a:r>
          </a:p>
          <a:p>
            <a:r>
              <a:rPr lang="ru-RU" dirty="0"/>
              <a:t>Список обычно </a:t>
            </a:r>
            <a:r>
              <a:rPr lang="ru-RU" b="1" dirty="0"/>
              <a:t>отсортирован по адресу</a:t>
            </a:r>
            <a:endParaRPr lang="ru-RU" dirty="0"/>
          </a:p>
          <a:p>
            <a:r>
              <a:rPr lang="ru-RU" dirty="0"/>
              <a:t>При завершении процесса соседние дыры </a:t>
            </a:r>
            <a:r>
              <a:rPr lang="ru-RU" b="1" dirty="0"/>
              <a:t>объединяются (</a:t>
            </a:r>
            <a:r>
              <a:rPr lang="ru-RU" b="1" dirty="0" err="1"/>
              <a:t>merge</a:t>
            </a:r>
            <a:r>
              <a:rPr lang="ru-RU" b="1" dirty="0"/>
              <a:t>)</a:t>
            </a:r>
          </a:p>
          <a:p>
            <a:r>
              <a:rPr lang="ru-RU" dirty="0"/>
              <a:t>Это упрощает управление и уменьшает фрагментацию.</a:t>
            </a:r>
          </a:p>
          <a:p>
            <a:r>
              <a:rPr lang="ru-RU" dirty="0"/>
              <a:t>Чаще всего используется </a:t>
            </a:r>
            <a:r>
              <a:rPr lang="ru-RU" b="1" dirty="0"/>
              <a:t>двусвязный список</a:t>
            </a:r>
            <a:r>
              <a:rPr lang="ru-RU" dirty="0"/>
              <a:t>, чтобы можно было быстро находить соседние элементы и выполнять слияние без полного прохода по списку.</a:t>
            </a:r>
          </a:p>
          <a:p>
            <a:endParaRPr lang="ru-RU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57415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with text and images&#10;&#10;AI-generated content may be incorrect.">
            <a:extLst>
              <a:ext uri="{FF2B5EF4-FFF2-40B4-BE49-F238E27FC236}">
                <a16:creationId xmlns:a16="http://schemas.microsoft.com/office/drawing/2014/main" id="{CD098DF9-590B-92B3-1D1B-232141905C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99" y="-1"/>
            <a:ext cx="7854315" cy="6545263"/>
          </a:xfrm>
          <a:prstGeom prst="rect">
            <a:avLst/>
          </a:prstGeom>
        </p:spPr>
      </p:pic>
      <p:sp>
        <p:nvSpPr>
          <p:cNvPr id="6" name="Arrow: Left 5">
            <a:extLst>
              <a:ext uri="{FF2B5EF4-FFF2-40B4-BE49-F238E27FC236}">
                <a16:creationId xmlns:a16="http://schemas.microsoft.com/office/drawing/2014/main" id="{5C01B503-8729-45EB-0EC6-F31A955FC67F}"/>
              </a:ext>
            </a:extLst>
          </p:cNvPr>
          <p:cNvSpPr/>
          <p:nvPr/>
        </p:nvSpPr>
        <p:spPr>
          <a:xfrm>
            <a:off x="6159500" y="2257425"/>
            <a:ext cx="212725" cy="158750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Left 6">
            <a:extLst>
              <a:ext uri="{FF2B5EF4-FFF2-40B4-BE49-F238E27FC236}">
                <a16:creationId xmlns:a16="http://schemas.microsoft.com/office/drawing/2014/main" id="{B2916DCF-7DAB-177A-D48E-A0ECDDD12388}"/>
              </a:ext>
            </a:extLst>
          </p:cNvPr>
          <p:cNvSpPr/>
          <p:nvPr/>
        </p:nvSpPr>
        <p:spPr>
          <a:xfrm>
            <a:off x="6597650" y="2593975"/>
            <a:ext cx="212725" cy="158750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Left 7">
            <a:extLst>
              <a:ext uri="{FF2B5EF4-FFF2-40B4-BE49-F238E27FC236}">
                <a16:creationId xmlns:a16="http://schemas.microsoft.com/office/drawing/2014/main" id="{8B61D7B4-DCFB-83F9-2F79-979FC1AA180F}"/>
              </a:ext>
            </a:extLst>
          </p:cNvPr>
          <p:cNvSpPr/>
          <p:nvPr/>
        </p:nvSpPr>
        <p:spPr>
          <a:xfrm>
            <a:off x="7042150" y="4070351"/>
            <a:ext cx="212725" cy="158750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Left 8">
            <a:extLst>
              <a:ext uri="{FF2B5EF4-FFF2-40B4-BE49-F238E27FC236}">
                <a16:creationId xmlns:a16="http://schemas.microsoft.com/office/drawing/2014/main" id="{27A22A48-2DA3-7F49-B516-E095AB952C68}"/>
              </a:ext>
            </a:extLst>
          </p:cNvPr>
          <p:cNvSpPr/>
          <p:nvPr/>
        </p:nvSpPr>
        <p:spPr>
          <a:xfrm>
            <a:off x="7416800" y="4229101"/>
            <a:ext cx="212725" cy="158750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Left 9">
            <a:extLst>
              <a:ext uri="{FF2B5EF4-FFF2-40B4-BE49-F238E27FC236}">
                <a16:creationId xmlns:a16="http://schemas.microsoft.com/office/drawing/2014/main" id="{07E2EA3F-48A7-3A15-73A2-2561BC1F70DA}"/>
              </a:ext>
            </a:extLst>
          </p:cNvPr>
          <p:cNvSpPr/>
          <p:nvPr/>
        </p:nvSpPr>
        <p:spPr>
          <a:xfrm>
            <a:off x="7730490" y="4723131"/>
            <a:ext cx="212725" cy="158750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Left 10">
            <a:extLst>
              <a:ext uri="{FF2B5EF4-FFF2-40B4-BE49-F238E27FC236}">
                <a16:creationId xmlns:a16="http://schemas.microsoft.com/office/drawing/2014/main" id="{91673605-55FB-CB60-74E9-121F8E313093}"/>
              </a:ext>
            </a:extLst>
          </p:cNvPr>
          <p:cNvSpPr/>
          <p:nvPr/>
        </p:nvSpPr>
        <p:spPr>
          <a:xfrm>
            <a:off x="7730490" y="5064761"/>
            <a:ext cx="212725" cy="158750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1F47BF8-4E60-99A2-DDC3-E23488D528AA}"/>
              </a:ext>
            </a:extLst>
          </p:cNvPr>
          <p:cNvSpPr txBox="1"/>
          <p:nvPr/>
        </p:nvSpPr>
        <p:spPr>
          <a:xfrm>
            <a:off x="88900" y="6486526"/>
            <a:ext cx="8407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http://ithare.com/infographics-operation-costs-in-cpu-clock-cycles/</a:t>
            </a:r>
            <a:r>
              <a:rPr lang="ru-RU" dirty="0"/>
              <a:t> 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2E48177-A24E-79DD-13DE-67785555D22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11565"/>
          <a:stretch/>
        </p:blipFill>
        <p:spPr>
          <a:xfrm>
            <a:off x="8288877" y="1317356"/>
            <a:ext cx="3474337" cy="48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21413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EA977-6940-D573-38CA-C2E1DE693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Сравнение битовых карт и связных списков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A22ED12-39B0-39A0-C426-5AD8CCF50B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7763" y="1531352"/>
            <a:ext cx="9593450" cy="5326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82380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87F1C-1FA3-CE7E-0854-EA41FC2462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Распределение памяти для выделения процессов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FEDC57-0B6C-18AB-FC05-6D647CCA99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82C0C9D-849F-DD9D-9CB8-DC54C9E80C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431" y="1643477"/>
            <a:ext cx="11230927" cy="4849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21944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B8D81-7E57-B710-18D4-2B61E412DA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914400"/>
          </a:xfrm>
        </p:spPr>
        <p:txBody>
          <a:bodyPr/>
          <a:lstStyle/>
          <a:p>
            <a:r>
              <a:rPr lang="ru-RU" dirty="0"/>
              <a:t>Алгоритмы выделения памяти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A26026-5440-0709-8F77-E8968C62F0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14402"/>
            <a:ext cx="10515600" cy="5811862"/>
          </a:xfrm>
        </p:spPr>
        <p:txBody>
          <a:bodyPr>
            <a:normAutofit lnSpcReduction="10000"/>
          </a:bodyPr>
          <a:lstStyle/>
          <a:p>
            <a:r>
              <a:rPr lang="ru-RU" sz="2400" dirty="0"/>
              <a:t>Когда нужно разместить новый процесс, менеджер памяти ищет подходящее свободное место</a:t>
            </a:r>
            <a:r>
              <a:rPr lang="en-US" sz="2400" dirty="0"/>
              <a:t> (“</a:t>
            </a:r>
            <a:r>
              <a:rPr lang="ru-RU" sz="2400" dirty="0"/>
              <a:t>дыру</a:t>
            </a:r>
            <a:r>
              <a:rPr lang="en-US" sz="2400" dirty="0"/>
              <a:t>”)</a:t>
            </a:r>
            <a:r>
              <a:rPr lang="ru-RU" sz="2400" dirty="0"/>
              <a:t>.</a:t>
            </a:r>
          </a:p>
          <a:p>
            <a:r>
              <a:rPr lang="ru-RU" sz="2400" dirty="0"/>
              <a:t>Существует несколько классических стратегий:</a:t>
            </a:r>
          </a:p>
          <a:p>
            <a:r>
              <a:rPr lang="ru-RU" sz="2400" b="1" dirty="0"/>
              <a:t>First </a:t>
            </a:r>
            <a:r>
              <a:rPr lang="ru-RU" sz="2400" b="1" dirty="0" err="1"/>
              <a:t>Fit</a:t>
            </a:r>
            <a:r>
              <a:rPr lang="ru-RU" sz="2400" dirty="0"/>
              <a:t> — самый простой: сканируем список и берём первую дыру достаточного размера. Он быстр и эффективен, потому что не ищет дальше, чем нужно.</a:t>
            </a:r>
          </a:p>
          <a:p>
            <a:r>
              <a:rPr lang="ru-RU" sz="2400" b="1" dirty="0"/>
              <a:t>Next </a:t>
            </a:r>
            <a:r>
              <a:rPr lang="ru-RU" sz="2400" b="1" dirty="0" err="1"/>
              <a:t>Fit</a:t>
            </a:r>
            <a:r>
              <a:rPr lang="ru-RU" sz="2400" dirty="0"/>
              <a:t> — похож, но начинает поиск с того места, где остановился в прошлый раз. Это немного ускоряет работу в некоторых сценариях, но по статистике работает чуть хуже.</a:t>
            </a:r>
          </a:p>
          <a:p>
            <a:r>
              <a:rPr lang="ru-RU" sz="2400" b="1" dirty="0"/>
              <a:t>Best </a:t>
            </a:r>
            <a:r>
              <a:rPr lang="ru-RU" sz="2400" b="1" dirty="0" err="1"/>
              <a:t>Fit</a:t>
            </a:r>
            <a:r>
              <a:rPr lang="ru-RU" sz="2400" dirty="0"/>
              <a:t> — ищет всю память и выбирает самую маленькую дыру, которая подходит. Идея в том, чтобы не тратить большие области впустую. Но на практике — работает медленнее и приводит к множеству маленьких, бесполезных дыр.</a:t>
            </a:r>
          </a:p>
          <a:p>
            <a:r>
              <a:rPr lang="ru-RU" sz="2400" b="1" dirty="0" err="1"/>
              <a:t>Worst</a:t>
            </a:r>
            <a:r>
              <a:rPr lang="ru-RU" sz="2400" b="1" dirty="0"/>
              <a:t> </a:t>
            </a:r>
            <a:r>
              <a:rPr lang="ru-RU" sz="2400" b="1" dirty="0" err="1"/>
              <a:t>Fit</a:t>
            </a:r>
            <a:r>
              <a:rPr lang="ru-RU" sz="2400" dirty="0"/>
              <a:t> — противоположная идея: брать самую большую дыру, чтобы после остался большой кусок. Моделирование показало, что это неэффективно — быстро фрагментирует память.</a:t>
            </a:r>
          </a:p>
        </p:txBody>
      </p:sp>
    </p:spTree>
    <p:extLst>
      <p:ext uri="{BB962C8B-B14F-4D97-AF65-F5344CB8AC3E}">
        <p14:creationId xmlns:p14="http://schemas.microsoft.com/office/powerpoint/2010/main" val="201311712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FE0ECF-6F79-C627-8EEA-E1145FCD64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будут вести себя алгоритмы при выделении памяти размером </a:t>
            </a:r>
            <a:r>
              <a:rPr lang="en-US" dirty="0"/>
              <a:t>2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4A9C0DA7-42F0-5963-4635-B6D4E1588E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04474" y="1825625"/>
            <a:ext cx="858305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04730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217123-D383-626E-9AD7-CF493FBC9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883403"/>
          </a:xfrm>
        </p:spPr>
        <p:txBody>
          <a:bodyPr/>
          <a:lstStyle/>
          <a:p>
            <a:r>
              <a:rPr lang="ru-RU" dirty="0"/>
              <a:t>Оптимизации работы со списками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1116C4-746D-1FFA-F750-FCDA395C2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74916"/>
            <a:ext cx="10515600" cy="6083084"/>
          </a:xfrm>
        </p:spPr>
        <p:txBody>
          <a:bodyPr>
            <a:normAutofit fontScale="85000" lnSpcReduction="20000"/>
          </a:bodyPr>
          <a:lstStyle/>
          <a:p>
            <a:r>
              <a:rPr lang="ru-RU" dirty="0"/>
              <a:t>Можно хранить отдельные списки для процессов и для дыр</a:t>
            </a:r>
          </a:p>
          <a:p>
            <a:r>
              <a:rPr lang="ru-RU" dirty="0"/>
              <a:t>Списки дыр можно сортировать по размеру</a:t>
            </a:r>
          </a:p>
          <a:p>
            <a:pPr lvl="1"/>
            <a:r>
              <a:rPr lang="ru-RU" dirty="0"/>
              <a:t>ускоряет Best </a:t>
            </a:r>
            <a:r>
              <a:rPr lang="ru-RU" dirty="0" err="1"/>
              <a:t>Fit</a:t>
            </a:r>
            <a:endParaRPr lang="ru-RU" dirty="0"/>
          </a:p>
          <a:p>
            <a:pPr lvl="1"/>
            <a:r>
              <a:rPr lang="ru-RU" dirty="0"/>
              <a:t>делает First и Best </a:t>
            </a:r>
            <a:r>
              <a:rPr lang="ru-RU" dirty="0" err="1"/>
              <a:t>Fit</a:t>
            </a:r>
            <a:r>
              <a:rPr lang="ru-RU" dirty="0"/>
              <a:t> одинаково быстрыми</a:t>
            </a:r>
          </a:p>
          <a:p>
            <a:r>
              <a:rPr lang="ru-RU" dirty="0"/>
              <a:t>Можно хранить информацию в самих дырах (размер + ссылка)</a:t>
            </a:r>
          </a:p>
          <a:p>
            <a:r>
              <a:rPr lang="ru-RU" dirty="0"/>
              <a:t>Алгоритм Quick </a:t>
            </a:r>
            <a:r>
              <a:rPr lang="ru-RU" dirty="0" err="1"/>
              <a:t>Fit</a:t>
            </a:r>
            <a:r>
              <a:rPr lang="ru-RU" dirty="0"/>
              <a:t>:</a:t>
            </a:r>
          </a:p>
          <a:p>
            <a:pPr lvl="1"/>
            <a:r>
              <a:rPr lang="ru-RU" dirty="0"/>
              <a:t>несколько списков для часто используемых размеров (4КБ, 8КБ, …)</a:t>
            </a:r>
          </a:p>
          <a:p>
            <a:pPr lvl="1"/>
            <a:r>
              <a:rPr lang="ru-RU" dirty="0"/>
              <a:t>очень быстрый поиск, но сложное слияние</a:t>
            </a:r>
          </a:p>
          <a:p>
            <a:endParaRPr lang="ru-RU" dirty="0"/>
          </a:p>
          <a:p>
            <a:pPr marL="0" indent="0">
              <a:buNone/>
            </a:pPr>
            <a:r>
              <a:rPr lang="ru-RU" dirty="0"/>
              <a:t>Чтобы ускорить поиск, можно хранить </a:t>
            </a:r>
            <a:r>
              <a:rPr lang="ru-RU" b="1" dirty="0"/>
              <a:t>отдельные списки</a:t>
            </a:r>
            <a:r>
              <a:rPr lang="ru-RU" dirty="0"/>
              <a:t>: один для занятых участков, другой — только для дыр. Тогда менеджер памяти работает быстрее, ведь ему не нужно проверять процессы. Для ещё большего ускорения список дыр можно отсортировать по </a:t>
            </a:r>
            <a:r>
              <a:rPr lang="ru-RU" b="1" dirty="0"/>
              <a:t>размеру</a:t>
            </a:r>
            <a:r>
              <a:rPr lang="ru-RU" dirty="0"/>
              <a:t> — тогда Best </a:t>
            </a:r>
            <a:r>
              <a:rPr lang="ru-RU" dirty="0" err="1"/>
              <a:t>Fit</a:t>
            </a:r>
            <a:r>
              <a:rPr lang="ru-RU" dirty="0"/>
              <a:t> найдёт нужный участок сразу. Есть и более продвинутый подход — </a:t>
            </a:r>
            <a:r>
              <a:rPr lang="ru-RU" b="1" dirty="0"/>
              <a:t>Quick </a:t>
            </a:r>
            <a:r>
              <a:rPr lang="ru-RU" b="1" dirty="0" err="1"/>
              <a:t>Fit</a:t>
            </a:r>
            <a:r>
              <a:rPr lang="ru-RU" dirty="0"/>
              <a:t>. В этом случае ОС ведёт несколько списков по типовым размерам — 4 КБ, 8 КБ, 12 КБ и т.д. Если запрашивается блок на 8 КБ — система просто берёт первый из соответствующего списка. Это делает выделение почти мгновенным, но есть проблема: при освобождении памяти </a:t>
            </a:r>
            <a:r>
              <a:rPr lang="ru-RU" b="1" dirty="0"/>
              <a:t>трудно объединять соседние участки</a:t>
            </a:r>
            <a:r>
              <a:rPr lang="ru-RU" dirty="0"/>
              <a:t>, и фрагментация растёт.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475202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B0940F-F48B-AC8B-4DB8-78C111A606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71459"/>
            <a:ext cx="10515600" cy="580272"/>
          </a:xfrm>
        </p:spPr>
        <p:txBody>
          <a:bodyPr>
            <a:normAutofit fontScale="90000"/>
          </a:bodyPr>
          <a:lstStyle/>
          <a:p>
            <a:r>
              <a:rPr lang="ru-RU" sz="3600" dirty="0"/>
              <a:t>Сравнение алгоритмов управления памятью</a:t>
            </a:r>
            <a:endParaRPr lang="en-US" sz="3600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E8CF268E-2149-FA51-9684-D3476299B40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5791111"/>
              </p:ext>
            </p:extLst>
          </p:nvPr>
        </p:nvGraphicFramePr>
        <p:xfrm>
          <a:off x="838198" y="634858"/>
          <a:ext cx="10515597" cy="293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199">
                  <a:extLst>
                    <a:ext uri="{9D8B030D-6E8A-4147-A177-3AD203B41FA5}">
                      <a16:colId xmlns:a16="http://schemas.microsoft.com/office/drawing/2014/main" val="1501700225"/>
                    </a:ext>
                  </a:extLst>
                </a:gridCol>
                <a:gridCol w="3505199">
                  <a:extLst>
                    <a:ext uri="{9D8B030D-6E8A-4147-A177-3AD203B41FA5}">
                      <a16:colId xmlns:a16="http://schemas.microsoft.com/office/drawing/2014/main" val="1246976856"/>
                    </a:ext>
                  </a:extLst>
                </a:gridCol>
                <a:gridCol w="3505199">
                  <a:extLst>
                    <a:ext uri="{9D8B030D-6E8A-4147-A177-3AD203B41FA5}">
                      <a16:colId xmlns:a16="http://schemas.microsoft.com/office/drawing/2014/main" val="86777259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Метод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Преимущества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Недостатки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81350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Bitmaps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Простая структура, фиксированный размер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Медленный поиск последовательности свободных блоков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22616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Linked Lists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Быстрая работа, гибкость, можно сливать участки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Сложнее структура, риск фрагментации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72355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FindFirst</a:t>
                      </a:r>
                      <a:r>
                        <a:rPr lang="en-US" dirty="0"/>
                        <a:t> / Next Fit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Простота, скорость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Оставляют мелкие дыры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1584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Best Fit</a:t>
                      </a:r>
                      <a:r>
                        <a:rPr lang="ru-RU" dirty="0"/>
                        <a:t> </a:t>
                      </a:r>
                      <a:r>
                        <a:rPr lang="en-US" dirty="0"/>
                        <a:t>/ Quick Fit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Экономия памяти, быстрый доступ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Фрагментация, сложное объединение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2237562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091C3EF8-B64C-00B1-FC73-FDC876025CA6}"/>
              </a:ext>
            </a:extLst>
          </p:cNvPr>
          <p:cNvSpPr txBox="1"/>
          <p:nvPr/>
        </p:nvSpPr>
        <p:spPr>
          <a:xfrm>
            <a:off x="0" y="3888700"/>
            <a:ext cx="121920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0" dirty="0"/>
              <a:t>В итоге нет «идеального» способа управления памятью.</a:t>
            </a:r>
          </a:p>
          <a:p>
            <a:r>
              <a:rPr lang="ru-RU" b="1" dirty="0"/>
              <a:t>Битовые карты </a:t>
            </a:r>
            <a:r>
              <a:rPr lang="ru-RU" b="0" dirty="0"/>
              <a:t>просты и компактны, но плохо подходят для больших динамических систем — поиск длинной последовательности свободных блоков медленный.</a:t>
            </a:r>
          </a:p>
          <a:p>
            <a:r>
              <a:rPr lang="ru-RU" b="1" dirty="0"/>
              <a:t>Связные списки</a:t>
            </a:r>
            <a:r>
              <a:rPr lang="ru-RU" b="0" dirty="0"/>
              <a:t> гибче: можно объединять свободные области и применять разные стратегии поиска.</a:t>
            </a:r>
          </a:p>
          <a:p>
            <a:r>
              <a:rPr lang="ru-RU" b="0" dirty="0"/>
              <a:t>Однако и они не лишены проблем — фрагментация, необходимость обновлять несколько списков, сложные случаи при освобождении.</a:t>
            </a:r>
          </a:p>
          <a:p>
            <a:r>
              <a:rPr lang="ru-RU" b="0" dirty="0"/>
              <a:t>В реальных операционных системах, таких как Linux, используются гибридные схемы — например, </a:t>
            </a:r>
            <a:r>
              <a:rPr lang="ru-RU" b="0" i="1" dirty="0" err="1"/>
              <a:t>buddy</a:t>
            </a:r>
            <a:r>
              <a:rPr lang="ru-RU" b="0" dirty="0"/>
              <a:t> и </a:t>
            </a:r>
            <a:r>
              <a:rPr lang="ru-RU" b="0" i="1" dirty="0" err="1"/>
              <a:t>slab</a:t>
            </a:r>
            <a:r>
              <a:rPr lang="ru-RU" b="0" i="1" dirty="0"/>
              <a:t> </a:t>
            </a:r>
            <a:r>
              <a:rPr lang="ru-RU" b="0" i="1" dirty="0" err="1"/>
              <a:t>allocators</a:t>
            </a:r>
            <a:r>
              <a:rPr lang="ru-RU" b="0" dirty="0"/>
              <a:t>, которые сочетают простоту битовых карт и гибкость списков.</a:t>
            </a:r>
          </a:p>
          <a:p>
            <a:r>
              <a:rPr lang="ru-RU" b="0" dirty="0"/>
              <a:t>Управление памятью — это не просто хранение данных, а постоянный баланс между скоростью, экономией и предсказуемостью.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920785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49FB6C9-B254-5CF5-A261-B2A4D2B12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Виртуальная память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9762B20-35A4-2F1D-170B-C92E14399A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Как программы видят больше памяти, чем есть на самом деле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621125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ED026CE-1793-36AF-E1FF-59EA86D12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Почему не достаточно регистров </a:t>
            </a:r>
            <a:r>
              <a:rPr lang="en-US" dirty="0"/>
              <a:t>Base </a:t>
            </a:r>
            <a:r>
              <a:rPr lang="ru-RU" dirty="0"/>
              <a:t>и </a:t>
            </a:r>
            <a:r>
              <a:rPr lang="en-US" dirty="0"/>
              <a:t>Limit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1A2656C-3136-1A27-941A-E0E3B163EA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00639"/>
          </a:xfrm>
        </p:spPr>
        <p:txBody>
          <a:bodyPr>
            <a:normAutofit/>
          </a:bodyPr>
          <a:lstStyle/>
          <a:p>
            <a:r>
              <a:rPr lang="ru-RU" dirty="0"/>
              <a:t>Base/</a:t>
            </a:r>
            <a:r>
              <a:rPr lang="ru-RU" dirty="0" err="1"/>
              <a:t>Limit</a:t>
            </a:r>
            <a:r>
              <a:rPr lang="ru-RU" dirty="0"/>
              <a:t> регистры создают адресные пространства, но не решают всё</a:t>
            </a:r>
          </a:p>
          <a:p>
            <a:r>
              <a:rPr lang="ru-RU" dirty="0"/>
              <a:t>Современные программы занимают гигабайты памяти</a:t>
            </a:r>
          </a:p>
          <a:p>
            <a:r>
              <a:rPr lang="ru-RU" dirty="0"/>
              <a:t>Физическая память ограничена</a:t>
            </a:r>
          </a:p>
          <a:p>
            <a:r>
              <a:rPr lang="ru-RU" dirty="0"/>
              <a:t>Нужно запускать много больших программ одновременно (и даже если мы сейчас эти программы не используем, то они должны быть открыты, пусть и не активны)</a:t>
            </a:r>
            <a:endParaRPr lang="en-US" dirty="0"/>
          </a:p>
          <a:p>
            <a:r>
              <a:rPr lang="ru-RU" b="0" dirty="0"/>
              <a:t>Поэтому понадобился новый подход, который позволил бы выполнять программы, размер которых больше физической памяти, и при этом не блокировать процессор во время обмена данными.</a:t>
            </a:r>
          </a:p>
        </p:txBody>
      </p:sp>
    </p:spTree>
    <p:extLst>
      <p:ext uri="{BB962C8B-B14F-4D97-AF65-F5344CB8AC3E}">
        <p14:creationId xmlns:p14="http://schemas.microsoft.com/office/powerpoint/2010/main" val="348248540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29776-E48F-4C68-0286-9C1AFB7245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2733"/>
            <a:ext cx="10515600" cy="657763"/>
          </a:xfrm>
        </p:spPr>
        <p:txBody>
          <a:bodyPr>
            <a:normAutofit fontScale="90000"/>
          </a:bodyPr>
          <a:lstStyle/>
          <a:p>
            <a:r>
              <a:rPr lang="ru-RU" dirty="0"/>
              <a:t>Эпоха оверлеев (</a:t>
            </a:r>
            <a:r>
              <a:rPr lang="en-US" dirty="0"/>
              <a:t>overlays)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BA140C-4AD0-7243-89AA-5FD6933A1B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45398"/>
            <a:ext cx="10515600" cy="5749870"/>
          </a:xfrm>
        </p:spPr>
        <p:txBody>
          <a:bodyPr>
            <a:normAutofit lnSpcReduction="10000"/>
          </a:bodyPr>
          <a:lstStyle/>
          <a:p>
            <a:r>
              <a:rPr lang="ru-RU" b="0" dirty="0"/>
              <a:t>Проблема программ, не помещающихся в память, стара как вычислительная техника.</a:t>
            </a:r>
          </a:p>
          <a:p>
            <a:r>
              <a:rPr lang="ru-RU" b="0" dirty="0"/>
              <a:t>В 60-е годы решение нашли в виде так называемых </a:t>
            </a:r>
            <a:r>
              <a:rPr lang="ru-RU" b="0" dirty="0" err="1"/>
              <a:t>overlays</a:t>
            </a:r>
            <a:r>
              <a:rPr lang="ru-RU" b="0" dirty="0"/>
              <a:t> — наложений. Программист делил приложение на части: при запуске в память загружался только диспетчер </a:t>
            </a:r>
            <a:r>
              <a:rPr lang="ru-RU" b="0" dirty="0" err="1"/>
              <a:t>overlays</a:t>
            </a:r>
            <a:r>
              <a:rPr lang="ru-RU" b="0" dirty="0"/>
              <a:t> и первая часть программы.</a:t>
            </a:r>
          </a:p>
          <a:p>
            <a:r>
              <a:rPr lang="ru-RU" b="0" dirty="0"/>
              <a:t>Когда требовался другой модуль, первый выгружался, а новый загружался поверх него.</a:t>
            </a:r>
          </a:p>
          <a:p>
            <a:r>
              <a:rPr lang="ru-RU" b="0" dirty="0"/>
              <a:t>Это работало, но было крайне неудобно: всё нужно было планировать вручную.</a:t>
            </a:r>
            <a:br>
              <a:rPr lang="ru-RU" b="0" dirty="0"/>
            </a:br>
            <a:r>
              <a:rPr lang="ru-RU" b="0" dirty="0"/>
              <a:t>Каждый </a:t>
            </a:r>
            <a:r>
              <a:rPr lang="ru-RU" b="0" dirty="0" err="1"/>
              <a:t>overlay</a:t>
            </a:r>
            <a:r>
              <a:rPr lang="ru-RU" b="0" dirty="0"/>
              <a:t> нужно было заранее «вырезать» из программы, описать зависимости и точки переключения. Любая ошибка в расчётах — и программа падала.</a:t>
            </a:r>
          </a:p>
          <a:p>
            <a:r>
              <a:rPr lang="ru-RU" b="0" dirty="0"/>
              <a:t>Вскоре стало очевидно: машина должна делать это сама.</a:t>
            </a:r>
          </a:p>
        </p:txBody>
      </p:sp>
    </p:spTree>
    <p:extLst>
      <p:ext uri="{BB962C8B-B14F-4D97-AF65-F5344CB8AC3E}">
        <p14:creationId xmlns:p14="http://schemas.microsoft.com/office/powerpoint/2010/main" val="207049121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85A187-6A4A-3CF7-3FF3-43B3C94947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04258"/>
          </a:xfrm>
        </p:spPr>
        <p:txBody>
          <a:bodyPr/>
          <a:lstStyle/>
          <a:p>
            <a:r>
              <a:rPr lang="ru-RU" dirty="0"/>
              <a:t>Идея виртуальной памяти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1FA2BB-864E-1FE3-01FD-A4A1AC0427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69384"/>
            <a:ext cx="10515600" cy="5423491"/>
          </a:xfrm>
        </p:spPr>
        <p:txBody>
          <a:bodyPr>
            <a:normAutofit fontScale="92500" lnSpcReduction="20000"/>
          </a:bodyPr>
          <a:lstStyle/>
          <a:p>
            <a:r>
              <a:rPr lang="ru-RU" dirty="0"/>
              <a:t>Идея виртуальной памяти появилась в начале 60-х. Её суть проста и гениальна:</a:t>
            </a:r>
          </a:p>
          <a:p>
            <a:r>
              <a:rPr lang="ru-RU" dirty="0"/>
              <a:t>Каждая программа получает собственное </a:t>
            </a:r>
            <a:r>
              <a:rPr lang="ru-RU" b="1" dirty="0"/>
              <a:t>виртуальное адресное пространство</a:t>
            </a:r>
            <a:r>
              <a:rPr lang="ru-RU" dirty="0"/>
              <a:t> — например, от 0 до 4 ГБ.</a:t>
            </a:r>
          </a:p>
          <a:p>
            <a:r>
              <a:rPr lang="ru-RU" dirty="0"/>
              <a:t>Но реально в памяти находятся только те части программы, которые действительно нужны в данный момент.</a:t>
            </a:r>
          </a:p>
          <a:p>
            <a:r>
              <a:rPr lang="ru-RU" dirty="0"/>
              <a:t>Всё пространство делится на </a:t>
            </a:r>
            <a:r>
              <a:rPr lang="ru-RU" b="1" dirty="0"/>
              <a:t>страницы</a:t>
            </a:r>
            <a:r>
              <a:rPr lang="ru-RU" dirty="0"/>
              <a:t> — небольшие куски (обычно по 4 КБ).</a:t>
            </a:r>
          </a:p>
          <a:p>
            <a:r>
              <a:rPr lang="ru-RU" dirty="0"/>
              <a:t>При обращении к данным, находящимся в памяти, процессор автоматически выполняет преобразование виртуального адреса в физический.</a:t>
            </a:r>
          </a:p>
          <a:p>
            <a:r>
              <a:rPr lang="ru-RU" dirty="0"/>
              <a:t>Если нужная страница отсутствует, возникает </a:t>
            </a:r>
            <a:r>
              <a:rPr lang="ru-RU" b="1" dirty="0"/>
              <a:t>ошибка отсутствия страницы (</a:t>
            </a:r>
            <a:r>
              <a:rPr lang="ru-RU" b="1" dirty="0" err="1"/>
              <a:t>page</a:t>
            </a:r>
            <a:r>
              <a:rPr lang="ru-RU" b="1" dirty="0"/>
              <a:t> </a:t>
            </a:r>
            <a:r>
              <a:rPr lang="ru-RU" b="1" dirty="0" err="1"/>
              <a:t>fault</a:t>
            </a:r>
            <a:r>
              <a:rPr lang="ru-RU" b="1" dirty="0"/>
              <a:t>)</a:t>
            </a:r>
            <a:r>
              <a:rPr lang="ru-RU" dirty="0"/>
              <a:t> — ОС загружает её с диска и повторяет команду.</a:t>
            </a:r>
          </a:p>
          <a:p>
            <a:r>
              <a:rPr lang="ru-RU" dirty="0"/>
              <a:t>Таким образом, создаётся </a:t>
            </a:r>
            <a:r>
              <a:rPr lang="ru-RU" b="1" dirty="0"/>
              <a:t>иллюзия безграничной памяти</a:t>
            </a:r>
            <a:r>
              <a:rPr lang="ru-RU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664235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51D18-B57F-FE32-D67B-614AC2339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Менеджер памяти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62C913-F779-8B73-7AC5-A87CAC7763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Компонент ОС, управляющий памятью</a:t>
            </a:r>
          </a:p>
          <a:p>
            <a:r>
              <a:rPr lang="ru-RU" dirty="0"/>
              <a:t>Функции:</a:t>
            </a:r>
          </a:p>
          <a:p>
            <a:pPr lvl="1"/>
            <a:r>
              <a:rPr lang="ru-RU" dirty="0"/>
              <a:t>учёт занятой памяти</a:t>
            </a:r>
          </a:p>
          <a:p>
            <a:pPr lvl="1"/>
            <a:r>
              <a:rPr lang="ru-RU" dirty="0"/>
              <a:t>выделение памяти процессам</a:t>
            </a:r>
          </a:p>
          <a:p>
            <a:pPr lvl="1"/>
            <a:r>
              <a:rPr lang="ru-RU" dirty="0"/>
              <a:t>освобождение памяти</a:t>
            </a:r>
          </a:p>
          <a:p>
            <a:r>
              <a:rPr lang="ru-RU" dirty="0"/>
              <a:t>Управление кешем — задача аппаратуры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970577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5780A-8F7C-5746-E985-D08BF7ADF7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работает виртуальная память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9A2437-9CD1-60F6-EDF1-0683AD2473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Процессор + ОС создают таблицу соответствия:</a:t>
            </a:r>
          </a:p>
          <a:p>
            <a:pPr lvl="1"/>
            <a:r>
              <a:rPr lang="ru-RU" dirty="0"/>
              <a:t>виртуальный адрес → физический адрес / диск</a:t>
            </a:r>
          </a:p>
          <a:p>
            <a:r>
              <a:rPr lang="ru-RU" dirty="0"/>
              <a:t>Если страница есть в RAM, то доступ мгновенный</a:t>
            </a:r>
          </a:p>
          <a:p>
            <a:r>
              <a:rPr lang="ru-RU" dirty="0"/>
              <a:t>Если нет, ОС подгружает её с диска</a:t>
            </a:r>
          </a:p>
          <a:p>
            <a:r>
              <a:rPr lang="ru-RU" dirty="0"/>
              <a:t>После загрузки инструкция повторяется автоматически</a:t>
            </a:r>
          </a:p>
          <a:p>
            <a:r>
              <a:rPr lang="ru-RU" dirty="0"/>
              <a:t>Работает даже при множестве активных процессов</a:t>
            </a:r>
          </a:p>
        </p:txBody>
      </p:sp>
    </p:spTree>
    <p:extLst>
      <p:ext uri="{BB962C8B-B14F-4D97-AF65-F5344CB8AC3E}">
        <p14:creationId xmlns:p14="http://schemas.microsoft.com/office/powerpoint/2010/main" val="48441372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83875A1-0E3B-5D2A-49A5-DEB242321F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258" y="0"/>
            <a:ext cx="1079548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7330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0495302-5ECF-E203-6B13-E1CB3EDA87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Прямая адресация памяти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D133C8F-4E24-9533-B39C-3246F81A7F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1961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EE29A5A-A0FA-8D54-BBA2-5D3F1F6B2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Прямой доступ к физической памяти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09A98FC-3A58-8F20-C3BA-7BA782B3E8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973583"/>
          </a:xfrm>
        </p:spPr>
        <p:txBody>
          <a:bodyPr>
            <a:normAutofit fontScale="92500" lnSpcReduction="20000"/>
          </a:bodyPr>
          <a:lstStyle/>
          <a:p>
            <a:r>
              <a:rPr lang="ru-RU" dirty="0"/>
              <a:t>Программа имеет доступ ко всем адресам физической ОЗУ</a:t>
            </a:r>
          </a:p>
          <a:p>
            <a:r>
              <a:rPr lang="ru-RU" dirty="0"/>
              <a:t>Как правило, все адреса были абсолютные</a:t>
            </a:r>
          </a:p>
          <a:p>
            <a:r>
              <a:rPr lang="ru-RU" dirty="0"/>
              <a:t>Две программы не могут существовать в памяти компьютера</a:t>
            </a:r>
          </a:p>
          <a:p>
            <a:pPr lvl="1"/>
            <a:r>
              <a:rPr lang="ru-RU" dirty="0"/>
              <a:t>Ошибка в одной программе уничтожает данные другой или даже ОС</a:t>
            </a:r>
            <a:endParaRPr lang="en-US" dirty="0"/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ru-RU" dirty="0"/>
              <a:t>В самых ранних компьютерах память не делилась и не защищалась — программа напрямую обращалась к физическим ячейкам.</a:t>
            </a:r>
            <a:r>
              <a:rPr lang="en-US" dirty="0"/>
              <a:t> </a:t>
            </a:r>
            <a:r>
              <a:rPr lang="ru-RU" dirty="0"/>
              <a:t>Например, инструкция </a:t>
            </a:r>
            <a:r>
              <a:rPr lang="ru-RU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MOV R1,1000</a:t>
            </a:r>
            <a:r>
              <a:rPr lang="ru-RU" dirty="0"/>
              <a:t> буквально означала: «прочитать байт из физического адреса 1000 и записать его в регистр R1».</a:t>
            </a:r>
            <a:r>
              <a:rPr lang="en-US" dirty="0"/>
              <a:t> </a:t>
            </a:r>
            <a:r>
              <a:rPr lang="ru-RU" dirty="0"/>
              <a:t>Если в системе запущена вторая программа, и она тоже обращается к адресу 1000, — данные первой просто стираются.</a:t>
            </a:r>
            <a:r>
              <a:rPr lang="en-US" dirty="0"/>
              <a:t> </a:t>
            </a:r>
            <a:r>
              <a:rPr lang="ru-RU" dirty="0"/>
              <a:t>Таким образом, </a:t>
            </a:r>
            <a:r>
              <a:rPr lang="ru-RU" b="1" dirty="0"/>
              <a:t>совместное выполнение нескольких программ было невозможно</a:t>
            </a:r>
            <a:r>
              <a:rPr lang="ru-RU" dirty="0"/>
              <a:t>. Даже простая ошибка в пользовательском коде могла полностью «убить» операционную систему, потому что память у всех была общая.</a:t>
            </a:r>
          </a:p>
          <a:p>
            <a:pPr lvl="1"/>
            <a:endParaRPr lang="ru-RU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58663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99B1EC-5B9A-66BF-EE4C-CEAF1D226B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538" y="159420"/>
            <a:ext cx="8243807" cy="712961"/>
          </a:xfrm>
        </p:spPr>
        <p:txBody>
          <a:bodyPr/>
          <a:lstStyle/>
          <a:p>
            <a:r>
              <a:rPr lang="ru-RU" dirty="0"/>
              <a:t>Где разместить код и данные ОС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0B70E3-7DCE-65AA-09BD-B78D2E5880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88608"/>
            <a:ext cx="10925014" cy="3176067"/>
          </a:xfrm>
        </p:spPr>
        <p:txBody>
          <a:bodyPr>
            <a:normAutofit fontScale="77500" lnSpcReduction="20000"/>
          </a:bodyPr>
          <a:lstStyle/>
          <a:p>
            <a:r>
              <a:rPr lang="ru-RU" dirty="0"/>
              <a:t>Инженеры решали вопрос — где разместить саму операционную систему.</a:t>
            </a:r>
          </a:p>
          <a:p>
            <a:r>
              <a:rPr lang="ru-RU" dirty="0"/>
              <a:t>В старых мейнфреймах ОС хранилась </a:t>
            </a:r>
            <a:r>
              <a:rPr lang="ru-RU" b="1" dirty="0"/>
              <a:t>внизу оперативной памяти</a:t>
            </a:r>
            <a:r>
              <a:rPr lang="ru-RU" dirty="0"/>
              <a:t>. В таком случае любая программа могла по ошибке записать данные в системную область и повредить ядро ОС.</a:t>
            </a:r>
          </a:p>
          <a:p>
            <a:r>
              <a:rPr lang="ru-RU" dirty="0"/>
              <a:t>Позже стали размещать ОС или её часть </a:t>
            </a:r>
            <a:r>
              <a:rPr lang="ru-RU" b="1" dirty="0"/>
              <a:t>в постоянной памяти (ROM)</a:t>
            </a:r>
            <a:r>
              <a:rPr lang="ru-RU" dirty="0"/>
              <a:t> — туда нельзя было записывать данные, что защищало систему от сбоев.</a:t>
            </a:r>
          </a:p>
          <a:p>
            <a:r>
              <a:rPr lang="ru-RU" dirty="0"/>
              <a:t>В первых персональных компьютерах, например под MS-DOS, так хранился </a:t>
            </a:r>
            <a:r>
              <a:rPr lang="ru-RU" b="1" dirty="0"/>
              <a:t>BIOS</a:t>
            </a:r>
            <a:r>
              <a:rPr lang="ru-RU" dirty="0"/>
              <a:t> — набор базовых драйверов, встроенных в ROM.</a:t>
            </a:r>
          </a:p>
          <a:p>
            <a:r>
              <a:rPr lang="ru-RU" dirty="0"/>
              <a:t>Но все эти схемы имели один общий недостаток — </a:t>
            </a:r>
            <a:r>
              <a:rPr lang="ru-RU" b="1" dirty="0"/>
              <a:t>не было защиты пользовательской и системной памяти</a:t>
            </a:r>
            <a:r>
              <a:rPr lang="ru-RU" dirty="0"/>
              <a:t>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2518481-C8FA-7FFB-03C5-8CBB90EF73FC}"/>
              </a:ext>
            </a:extLst>
          </p:cNvPr>
          <p:cNvSpPr/>
          <p:nvPr/>
        </p:nvSpPr>
        <p:spPr>
          <a:xfrm>
            <a:off x="997527" y="4172989"/>
            <a:ext cx="1629295" cy="247719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E05EE38-E5C9-30A1-20EA-2121FA9BAE86}"/>
              </a:ext>
            </a:extLst>
          </p:cNvPr>
          <p:cNvSpPr/>
          <p:nvPr/>
        </p:nvSpPr>
        <p:spPr>
          <a:xfrm>
            <a:off x="4415443" y="4172989"/>
            <a:ext cx="1629295" cy="247719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94D36A-6928-B367-0B16-C7A3CEC7B269}"/>
              </a:ext>
            </a:extLst>
          </p:cNvPr>
          <p:cNvSpPr/>
          <p:nvPr/>
        </p:nvSpPr>
        <p:spPr>
          <a:xfrm>
            <a:off x="7935885" y="4172989"/>
            <a:ext cx="1629295" cy="247719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CC64480-95F4-54BE-E144-527BF214CE29}"/>
              </a:ext>
            </a:extLst>
          </p:cNvPr>
          <p:cNvSpPr/>
          <p:nvPr/>
        </p:nvSpPr>
        <p:spPr>
          <a:xfrm>
            <a:off x="997527" y="6035040"/>
            <a:ext cx="1629295" cy="61514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ОС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0992682-4433-44F4-6600-7F8A6EACF234}"/>
              </a:ext>
            </a:extLst>
          </p:cNvPr>
          <p:cNvSpPr/>
          <p:nvPr/>
        </p:nvSpPr>
        <p:spPr>
          <a:xfrm>
            <a:off x="997526" y="5054138"/>
            <a:ext cx="1629295" cy="81525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Программа пользователя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9B84841-047B-C110-9312-6268878EAEBE}"/>
              </a:ext>
            </a:extLst>
          </p:cNvPr>
          <p:cNvSpPr/>
          <p:nvPr/>
        </p:nvSpPr>
        <p:spPr>
          <a:xfrm>
            <a:off x="4415442" y="5869392"/>
            <a:ext cx="1629295" cy="78079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Программа пользователя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32B8DD3-8532-1E4C-EE21-233EF447EA2A}"/>
              </a:ext>
            </a:extLst>
          </p:cNvPr>
          <p:cNvSpPr/>
          <p:nvPr/>
        </p:nvSpPr>
        <p:spPr>
          <a:xfrm>
            <a:off x="4415442" y="4172989"/>
            <a:ext cx="1629295" cy="81525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ОС в ПЗУ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BE8331E-65B0-E0D5-764C-D09D3AA882E6}"/>
              </a:ext>
            </a:extLst>
          </p:cNvPr>
          <p:cNvSpPr/>
          <p:nvPr/>
        </p:nvSpPr>
        <p:spPr>
          <a:xfrm>
            <a:off x="7935884" y="6035040"/>
            <a:ext cx="1629295" cy="61514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ОС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9CCB0F3-0C90-3F1A-E42C-401714317633}"/>
              </a:ext>
            </a:extLst>
          </p:cNvPr>
          <p:cNvSpPr/>
          <p:nvPr/>
        </p:nvSpPr>
        <p:spPr>
          <a:xfrm>
            <a:off x="7935883" y="5054138"/>
            <a:ext cx="1629295" cy="84850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Программа пользователя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119B73B-FA8E-4169-F091-C653C2632F6E}"/>
              </a:ext>
            </a:extLst>
          </p:cNvPr>
          <p:cNvSpPr/>
          <p:nvPr/>
        </p:nvSpPr>
        <p:spPr>
          <a:xfrm>
            <a:off x="7935883" y="4164675"/>
            <a:ext cx="1629295" cy="75452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Драйвера в ПЗУ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8A6F061-D6F1-1CA6-6BC7-1CE5D9483499}"/>
              </a:ext>
            </a:extLst>
          </p:cNvPr>
          <p:cNvSpPr txBox="1"/>
          <p:nvPr/>
        </p:nvSpPr>
        <p:spPr>
          <a:xfrm>
            <a:off x="2633405" y="6259617"/>
            <a:ext cx="594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0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2D7421B-B65B-571F-5ADF-5A54594551FB}"/>
              </a:ext>
            </a:extLst>
          </p:cNvPr>
          <p:cNvSpPr txBox="1"/>
          <p:nvPr/>
        </p:nvSpPr>
        <p:spPr>
          <a:xfrm>
            <a:off x="2626821" y="4164675"/>
            <a:ext cx="1188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0</a:t>
            </a:r>
            <a:r>
              <a:rPr lang="en-US" dirty="0" err="1"/>
              <a:t>xFFF</a:t>
            </a:r>
            <a:r>
              <a:rPr lang="en-US" dirty="0"/>
              <a:t>…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CADFC76-D252-E759-DBEA-7AA83066F172}"/>
              </a:ext>
            </a:extLst>
          </p:cNvPr>
          <p:cNvSpPr txBox="1"/>
          <p:nvPr/>
        </p:nvSpPr>
        <p:spPr>
          <a:xfrm>
            <a:off x="6044737" y="6280850"/>
            <a:ext cx="594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0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7753D11-ACA0-C520-3419-57827D4ECE52}"/>
              </a:ext>
            </a:extLst>
          </p:cNvPr>
          <p:cNvSpPr txBox="1"/>
          <p:nvPr/>
        </p:nvSpPr>
        <p:spPr>
          <a:xfrm>
            <a:off x="6044738" y="4164675"/>
            <a:ext cx="1188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0</a:t>
            </a:r>
            <a:r>
              <a:rPr lang="en-US" dirty="0" err="1"/>
              <a:t>xFFF</a:t>
            </a:r>
            <a:r>
              <a:rPr lang="en-US" dirty="0"/>
              <a:t>…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78253F2-92EB-8548-14AD-AF3C984C5F5B}"/>
              </a:ext>
            </a:extLst>
          </p:cNvPr>
          <p:cNvSpPr txBox="1"/>
          <p:nvPr/>
        </p:nvSpPr>
        <p:spPr>
          <a:xfrm>
            <a:off x="9565178" y="6280850"/>
            <a:ext cx="594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0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B07636F-D166-4DA0-DACC-E70C4D94470D}"/>
              </a:ext>
            </a:extLst>
          </p:cNvPr>
          <p:cNvSpPr txBox="1"/>
          <p:nvPr/>
        </p:nvSpPr>
        <p:spPr>
          <a:xfrm>
            <a:off x="9565178" y="4172989"/>
            <a:ext cx="1188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0</a:t>
            </a:r>
            <a:r>
              <a:rPr lang="en-US" dirty="0" err="1"/>
              <a:t>xFFF</a:t>
            </a:r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2840056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8F2D36-CC59-9FBB-88A2-2E7408399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выполнялись программы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5D8721-82B5-6703-BE19-A8A1B7B3C0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В памяти находится одновременно только одна программа</a:t>
            </a:r>
          </a:p>
          <a:p>
            <a:r>
              <a:rPr lang="ru-RU" dirty="0"/>
              <a:t>ОС загружает программу, выполняет, перезаписывает следующей</a:t>
            </a:r>
          </a:p>
          <a:p>
            <a:r>
              <a:rPr lang="ru-RU" dirty="0"/>
              <a:t>Потоки возможны, но не решали многозадачности (жили в одном адресном пространстве)</a:t>
            </a:r>
          </a:p>
          <a:p>
            <a:r>
              <a:rPr lang="ru-RU" dirty="0"/>
              <a:t>Реальная изоляция отсутствовала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54139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7863</TotalTime>
  <Words>7010</Words>
  <Application>Microsoft Macintosh PowerPoint</Application>
  <PresentationFormat>Widescreen</PresentationFormat>
  <Paragraphs>483</Paragraphs>
  <Slides>51</Slides>
  <Notes>38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5" baseType="lpstr">
      <vt:lpstr>Aptos</vt:lpstr>
      <vt:lpstr>Aptos Display</vt:lpstr>
      <vt:lpstr>Arial</vt:lpstr>
      <vt:lpstr>Office Theme</vt:lpstr>
      <vt:lpstr>Операционные системы</vt:lpstr>
      <vt:lpstr>Память как ресурс</vt:lpstr>
      <vt:lpstr>Иерархии памяти</vt:lpstr>
      <vt:lpstr>PowerPoint Presentation</vt:lpstr>
      <vt:lpstr>Менеджер памяти</vt:lpstr>
      <vt:lpstr>Прямая адресация памяти</vt:lpstr>
      <vt:lpstr>Прямой доступ к физической памяти</vt:lpstr>
      <vt:lpstr>Где разместить код и данные ОС?</vt:lpstr>
      <vt:lpstr>Как выполнялись программы</vt:lpstr>
      <vt:lpstr>Первые попытки многозадачности</vt:lpstr>
      <vt:lpstr>Проблема абсолютных адресов</vt:lpstr>
      <vt:lpstr>PowerPoint Presentation</vt:lpstr>
      <vt:lpstr>Статическая релокация</vt:lpstr>
      <vt:lpstr>Прямой доступ к памяти в современных системах</vt:lpstr>
      <vt:lpstr>Адресные пространства</vt:lpstr>
      <vt:lpstr>Зачем нужна абстракция памяти</vt:lpstr>
      <vt:lpstr>Что такое адресное пространство</vt:lpstr>
      <vt:lpstr>Защита и релокация</vt:lpstr>
      <vt:lpstr>Регистры для хранения базы и длины программы</vt:lpstr>
      <vt:lpstr>Защита регистров и ограничения</vt:lpstr>
      <vt:lpstr>Итоги: значение адресных пространств </vt:lpstr>
      <vt:lpstr>Swapping</vt:lpstr>
      <vt:lpstr>Почему появляется необходимость в swapping</vt:lpstr>
      <vt:lpstr>Подходы к решению проблемы нехватки памяти</vt:lpstr>
      <vt:lpstr>Как работает swaping</vt:lpstr>
      <vt:lpstr>Распределение памяти при загрузке и выгрузке процессов</vt:lpstr>
      <vt:lpstr>Проблемы дыр в памяти и компактизация памяти</vt:lpstr>
      <vt:lpstr>Сколько памяти выделять процессу</vt:lpstr>
      <vt:lpstr>Оптимизация перемещений памяти</vt:lpstr>
      <vt:lpstr>Стек и данные растут навстречу друг другу</vt:lpstr>
      <vt:lpstr>Достоинства и недостатки swapping</vt:lpstr>
      <vt:lpstr>Управление свободной памятью</vt:lpstr>
      <vt:lpstr>Зачем управлять свободной памятью</vt:lpstr>
      <vt:lpstr>Битовые карты</vt:lpstr>
      <vt:lpstr>PowerPoint Presentation</vt:lpstr>
      <vt:lpstr>PowerPoint Presentation</vt:lpstr>
      <vt:lpstr>PowerPoint Presentation</vt:lpstr>
      <vt:lpstr>PowerPoint Presentation</vt:lpstr>
      <vt:lpstr>Связные списки</vt:lpstr>
      <vt:lpstr>Сравнение битовых карт и связных списков</vt:lpstr>
      <vt:lpstr>Распределение памяти для выделения процессов</vt:lpstr>
      <vt:lpstr>Алгоритмы выделения памяти</vt:lpstr>
      <vt:lpstr>Как будут вести себя алгоритмы при выделении памяти размером 2</vt:lpstr>
      <vt:lpstr>Оптимизации работы со списками</vt:lpstr>
      <vt:lpstr>Сравнение алгоритмов управления памятью</vt:lpstr>
      <vt:lpstr>Виртуальная память</vt:lpstr>
      <vt:lpstr>Почему не достаточно регистров Base и Limit</vt:lpstr>
      <vt:lpstr>Эпоха оверлеев (overlays)</vt:lpstr>
      <vt:lpstr>Идея виртуальной памяти</vt:lpstr>
      <vt:lpstr>Как работает виртуальная память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Алексей Малов</dc:creator>
  <cp:lastModifiedBy>artem danilov</cp:lastModifiedBy>
  <cp:revision>21</cp:revision>
  <dcterms:created xsi:type="dcterms:W3CDTF">2025-10-20T21:12:09Z</dcterms:created>
  <dcterms:modified xsi:type="dcterms:W3CDTF">2025-11-26T08:10:25Z</dcterms:modified>
</cp:coreProperties>
</file>